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7" r:id="rId13"/>
    <p:sldId id="268" r:id="rId14"/>
    <p:sldId id="269" r:id="rId15"/>
    <p:sldId id="271" r:id="rId16"/>
    <p:sldId id="272" r:id="rId17"/>
    <p:sldId id="274" r:id="rId18"/>
    <p:sldId id="273" r:id="rId19"/>
    <p:sldId id="27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shboard%20and%20Analysis%20repo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Bike Demand by Humidity</a:t>
            </a:r>
            <a:r>
              <a:rPr lang="en-IN" b="1" baseline="0"/>
              <a:t> </a:t>
            </a:r>
            <a:endParaRPr lang="en-IN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Sheet17!$E$2:$E$192</c:f>
              <c:numCache>
                <c:formatCode>General</c:formatCode>
                <c:ptCount val="19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86</c:v>
                </c:pt>
                <c:pt idx="85">
                  <c:v>87</c:v>
                </c:pt>
                <c:pt idx="86">
                  <c:v>88</c:v>
                </c:pt>
                <c:pt idx="87">
                  <c:v>89</c:v>
                </c:pt>
                <c:pt idx="88">
                  <c:v>90</c:v>
                </c:pt>
                <c:pt idx="89">
                  <c:v>91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105</c:v>
                </c:pt>
                <c:pt idx="104">
                  <c:v>106</c:v>
                </c:pt>
                <c:pt idx="105">
                  <c:v>107</c:v>
                </c:pt>
                <c:pt idx="106">
                  <c:v>108</c:v>
                </c:pt>
                <c:pt idx="107">
                  <c:v>109</c:v>
                </c:pt>
                <c:pt idx="108">
                  <c:v>110</c:v>
                </c:pt>
                <c:pt idx="109">
                  <c:v>111</c:v>
                </c:pt>
                <c:pt idx="110">
                  <c:v>112</c:v>
                </c:pt>
                <c:pt idx="111">
                  <c:v>113</c:v>
                </c:pt>
                <c:pt idx="112">
                  <c:v>114</c:v>
                </c:pt>
                <c:pt idx="113">
                  <c:v>115</c:v>
                </c:pt>
                <c:pt idx="114">
                  <c:v>116</c:v>
                </c:pt>
                <c:pt idx="115">
                  <c:v>117</c:v>
                </c:pt>
                <c:pt idx="116">
                  <c:v>118</c:v>
                </c:pt>
                <c:pt idx="117">
                  <c:v>119</c:v>
                </c:pt>
                <c:pt idx="118">
                  <c:v>120</c:v>
                </c:pt>
                <c:pt idx="119">
                  <c:v>121</c:v>
                </c:pt>
                <c:pt idx="120">
                  <c:v>122</c:v>
                </c:pt>
                <c:pt idx="121">
                  <c:v>123</c:v>
                </c:pt>
                <c:pt idx="122">
                  <c:v>125</c:v>
                </c:pt>
                <c:pt idx="123">
                  <c:v>126</c:v>
                </c:pt>
                <c:pt idx="124">
                  <c:v>127</c:v>
                </c:pt>
                <c:pt idx="125">
                  <c:v>128</c:v>
                </c:pt>
                <c:pt idx="126">
                  <c:v>129</c:v>
                </c:pt>
                <c:pt idx="127">
                  <c:v>130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139</c:v>
                </c:pt>
                <c:pt idx="135">
                  <c:v>140</c:v>
                </c:pt>
                <c:pt idx="136">
                  <c:v>143</c:v>
                </c:pt>
                <c:pt idx="137">
                  <c:v>144</c:v>
                </c:pt>
                <c:pt idx="138">
                  <c:v>145</c:v>
                </c:pt>
                <c:pt idx="139">
                  <c:v>146</c:v>
                </c:pt>
                <c:pt idx="140">
                  <c:v>147</c:v>
                </c:pt>
                <c:pt idx="141">
                  <c:v>149</c:v>
                </c:pt>
                <c:pt idx="142">
                  <c:v>152</c:v>
                </c:pt>
                <c:pt idx="143">
                  <c:v>153</c:v>
                </c:pt>
                <c:pt idx="144">
                  <c:v>154</c:v>
                </c:pt>
                <c:pt idx="145">
                  <c:v>155</c:v>
                </c:pt>
                <c:pt idx="146">
                  <c:v>156</c:v>
                </c:pt>
                <c:pt idx="147">
                  <c:v>157</c:v>
                </c:pt>
                <c:pt idx="148">
                  <c:v>158</c:v>
                </c:pt>
                <c:pt idx="149">
                  <c:v>159</c:v>
                </c:pt>
                <c:pt idx="150">
                  <c:v>160</c:v>
                </c:pt>
                <c:pt idx="151">
                  <c:v>161</c:v>
                </c:pt>
                <c:pt idx="152">
                  <c:v>162</c:v>
                </c:pt>
                <c:pt idx="153">
                  <c:v>163</c:v>
                </c:pt>
                <c:pt idx="154">
                  <c:v>165</c:v>
                </c:pt>
                <c:pt idx="155">
                  <c:v>166</c:v>
                </c:pt>
                <c:pt idx="156">
                  <c:v>168</c:v>
                </c:pt>
                <c:pt idx="157">
                  <c:v>169</c:v>
                </c:pt>
                <c:pt idx="158">
                  <c:v>170</c:v>
                </c:pt>
                <c:pt idx="159">
                  <c:v>172</c:v>
                </c:pt>
                <c:pt idx="160">
                  <c:v>174</c:v>
                </c:pt>
                <c:pt idx="161">
                  <c:v>175</c:v>
                </c:pt>
                <c:pt idx="162">
                  <c:v>176</c:v>
                </c:pt>
                <c:pt idx="163">
                  <c:v>177</c:v>
                </c:pt>
                <c:pt idx="164">
                  <c:v>178</c:v>
                </c:pt>
                <c:pt idx="165">
                  <c:v>179</c:v>
                </c:pt>
                <c:pt idx="166">
                  <c:v>182</c:v>
                </c:pt>
                <c:pt idx="167">
                  <c:v>184</c:v>
                </c:pt>
                <c:pt idx="168">
                  <c:v>185</c:v>
                </c:pt>
                <c:pt idx="169">
                  <c:v>187</c:v>
                </c:pt>
                <c:pt idx="170">
                  <c:v>188</c:v>
                </c:pt>
                <c:pt idx="171">
                  <c:v>190</c:v>
                </c:pt>
                <c:pt idx="172">
                  <c:v>195</c:v>
                </c:pt>
                <c:pt idx="173">
                  <c:v>197</c:v>
                </c:pt>
                <c:pt idx="174">
                  <c:v>199</c:v>
                </c:pt>
                <c:pt idx="175">
                  <c:v>202</c:v>
                </c:pt>
                <c:pt idx="176">
                  <c:v>205</c:v>
                </c:pt>
                <c:pt idx="177">
                  <c:v>210</c:v>
                </c:pt>
                <c:pt idx="178">
                  <c:v>211</c:v>
                </c:pt>
                <c:pt idx="179">
                  <c:v>212</c:v>
                </c:pt>
                <c:pt idx="180">
                  <c:v>215</c:v>
                </c:pt>
                <c:pt idx="181">
                  <c:v>216</c:v>
                </c:pt>
                <c:pt idx="182">
                  <c:v>217</c:v>
                </c:pt>
                <c:pt idx="183">
                  <c:v>219</c:v>
                </c:pt>
                <c:pt idx="184">
                  <c:v>220</c:v>
                </c:pt>
                <c:pt idx="185">
                  <c:v>222</c:v>
                </c:pt>
                <c:pt idx="186">
                  <c:v>225</c:v>
                </c:pt>
                <c:pt idx="187">
                  <c:v>230</c:v>
                </c:pt>
                <c:pt idx="188">
                  <c:v>238</c:v>
                </c:pt>
                <c:pt idx="189">
                  <c:v>243</c:v>
                </c:pt>
                <c:pt idx="190">
                  <c:v>249</c:v>
                </c:pt>
              </c:numCache>
            </c:numRef>
          </c:xVal>
          <c:yVal>
            <c:numRef>
              <c:f>Sheet17!$F$2:$F$192</c:f>
              <c:numCache>
                <c:formatCode>General</c:formatCode>
                <c:ptCount val="191"/>
                <c:pt idx="0">
                  <c:v>29.089999999999996</c:v>
                </c:pt>
                <c:pt idx="1">
                  <c:v>24.29</c:v>
                </c:pt>
                <c:pt idx="2">
                  <c:v>23.019999999999996</c:v>
                </c:pt>
                <c:pt idx="3">
                  <c:v>9.73</c:v>
                </c:pt>
                <c:pt idx="4">
                  <c:v>11.269999999999998</c:v>
                </c:pt>
                <c:pt idx="5">
                  <c:v>6.5600000000000005</c:v>
                </c:pt>
                <c:pt idx="6">
                  <c:v>10.4</c:v>
                </c:pt>
                <c:pt idx="7">
                  <c:v>9.2199999999999989</c:v>
                </c:pt>
                <c:pt idx="8">
                  <c:v>5.3599999999999994</c:v>
                </c:pt>
                <c:pt idx="9">
                  <c:v>5.34</c:v>
                </c:pt>
                <c:pt idx="10">
                  <c:v>4.83</c:v>
                </c:pt>
                <c:pt idx="11">
                  <c:v>5.4799999999999995</c:v>
                </c:pt>
                <c:pt idx="12">
                  <c:v>4.8</c:v>
                </c:pt>
                <c:pt idx="13">
                  <c:v>1.75</c:v>
                </c:pt>
                <c:pt idx="14">
                  <c:v>5.66</c:v>
                </c:pt>
                <c:pt idx="15">
                  <c:v>7.23</c:v>
                </c:pt>
                <c:pt idx="16">
                  <c:v>5.91</c:v>
                </c:pt>
                <c:pt idx="17">
                  <c:v>3.74</c:v>
                </c:pt>
                <c:pt idx="18">
                  <c:v>2.48</c:v>
                </c:pt>
                <c:pt idx="19">
                  <c:v>8.7999999999999989</c:v>
                </c:pt>
                <c:pt idx="20">
                  <c:v>3.5599999999999996</c:v>
                </c:pt>
                <c:pt idx="21">
                  <c:v>3.14</c:v>
                </c:pt>
                <c:pt idx="22">
                  <c:v>3.03</c:v>
                </c:pt>
                <c:pt idx="23">
                  <c:v>3.9099999999999997</c:v>
                </c:pt>
                <c:pt idx="24">
                  <c:v>2.1</c:v>
                </c:pt>
                <c:pt idx="25">
                  <c:v>3.61</c:v>
                </c:pt>
                <c:pt idx="26">
                  <c:v>4.6099999999999994</c:v>
                </c:pt>
                <c:pt idx="27">
                  <c:v>7.9599999999999982</c:v>
                </c:pt>
                <c:pt idx="28">
                  <c:v>2.99</c:v>
                </c:pt>
                <c:pt idx="29">
                  <c:v>7.9799999999999995</c:v>
                </c:pt>
                <c:pt idx="30">
                  <c:v>3.7199999999999998</c:v>
                </c:pt>
                <c:pt idx="31">
                  <c:v>4.9200000000000008</c:v>
                </c:pt>
                <c:pt idx="32">
                  <c:v>6.68</c:v>
                </c:pt>
                <c:pt idx="33">
                  <c:v>5.4799999999999995</c:v>
                </c:pt>
                <c:pt idx="34">
                  <c:v>5.38</c:v>
                </c:pt>
                <c:pt idx="35">
                  <c:v>8.68</c:v>
                </c:pt>
                <c:pt idx="36">
                  <c:v>4.01</c:v>
                </c:pt>
                <c:pt idx="37">
                  <c:v>4.3599999999999994</c:v>
                </c:pt>
                <c:pt idx="38">
                  <c:v>6.04</c:v>
                </c:pt>
                <c:pt idx="39">
                  <c:v>3.58</c:v>
                </c:pt>
                <c:pt idx="40">
                  <c:v>5.2399999999999993</c:v>
                </c:pt>
                <c:pt idx="41">
                  <c:v>1.65</c:v>
                </c:pt>
                <c:pt idx="42">
                  <c:v>4.6100000000000003</c:v>
                </c:pt>
                <c:pt idx="43">
                  <c:v>3.8299999999999996</c:v>
                </c:pt>
                <c:pt idx="44">
                  <c:v>4.7500000000000009</c:v>
                </c:pt>
                <c:pt idx="45">
                  <c:v>2.2400000000000002</c:v>
                </c:pt>
                <c:pt idx="46">
                  <c:v>8.02</c:v>
                </c:pt>
                <c:pt idx="47">
                  <c:v>3.85</c:v>
                </c:pt>
                <c:pt idx="48">
                  <c:v>3.83</c:v>
                </c:pt>
                <c:pt idx="49">
                  <c:v>2.2799999999999998</c:v>
                </c:pt>
                <c:pt idx="50">
                  <c:v>5.07</c:v>
                </c:pt>
                <c:pt idx="51">
                  <c:v>9.51</c:v>
                </c:pt>
                <c:pt idx="52">
                  <c:v>3.85</c:v>
                </c:pt>
                <c:pt idx="53">
                  <c:v>4.7</c:v>
                </c:pt>
                <c:pt idx="54">
                  <c:v>5.62</c:v>
                </c:pt>
                <c:pt idx="55">
                  <c:v>3.9499999999999997</c:v>
                </c:pt>
                <c:pt idx="56">
                  <c:v>4.78</c:v>
                </c:pt>
                <c:pt idx="57">
                  <c:v>3.11</c:v>
                </c:pt>
                <c:pt idx="58">
                  <c:v>7.34</c:v>
                </c:pt>
                <c:pt idx="59">
                  <c:v>4.2</c:v>
                </c:pt>
                <c:pt idx="60">
                  <c:v>5.6300000000000008</c:v>
                </c:pt>
                <c:pt idx="61">
                  <c:v>3.82</c:v>
                </c:pt>
                <c:pt idx="62">
                  <c:v>4.59</c:v>
                </c:pt>
                <c:pt idx="63">
                  <c:v>8.990000000000002</c:v>
                </c:pt>
                <c:pt idx="64">
                  <c:v>3.19</c:v>
                </c:pt>
                <c:pt idx="65">
                  <c:v>0.62</c:v>
                </c:pt>
                <c:pt idx="66">
                  <c:v>2.25</c:v>
                </c:pt>
                <c:pt idx="67">
                  <c:v>4.0600000000000005</c:v>
                </c:pt>
                <c:pt idx="68">
                  <c:v>3.48</c:v>
                </c:pt>
                <c:pt idx="69">
                  <c:v>3.92</c:v>
                </c:pt>
                <c:pt idx="70">
                  <c:v>2.9299999999999997</c:v>
                </c:pt>
                <c:pt idx="71">
                  <c:v>4.9799999999999995</c:v>
                </c:pt>
                <c:pt idx="72">
                  <c:v>0.57999999999999996</c:v>
                </c:pt>
                <c:pt idx="73">
                  <c:v>4.2300000000000004</c:v>
                </c:pt>
                <c:pt idx="74">
                  <c:v>3.3200000000000003</c:v>
                </c:pt>
                <c:pt idx="75">
                  <c:v>3.41</c:v>
                </c:pt>
                <c:pt idx="76">
                  <c:v>2.0099999999999998</c:v>
                </c:pt>
                <c:pt idx="77">
                  <c:v>5.5900000000000007</c:v>
                </c:pt>
                <c:pt idx="78">
                  <c:v>1.9</c:v>
                </c:pt>
                <c:pt idx="79">
                  <c:v>1.54</c:v>
                </c:pt>
                <c:pt idx="80">
                  <c:v>1.63</c:v>
                </c:pt>
                <c:pt idx="81">
                  <c:v>1.8599999999999999</c:v>
                </c:pt>
                <c:pt idx="82">
                  <c:v>5.39</c:v>
                </c:pt>
                <c:pt idx="83">
                  <c:v>7.5500000000000007</c:v>
                </c:pt>
                <c:pt idx="84">
                  <c:v>2.4000000000000004</c:v>
                </c:pt>
                <c:pt idx="85">
                  <c:v>1.79</c:v>
                </c:pt>
                <c:pt idx="86">
                  <c:v>2.42</c:v>
                </c:pt>
                <c:pt idx="87">
                  <c:v>2.5</c:v>
                </c:pt>
                <c:pt idx="88">
                  <c:v>1.81</c:v>
                </c:pt>
                <c:pt idx="89">
                  <c:v>2.35</c:v>
                </c:pt>
                <c:pt idx="90">
                  <c:v>1.48</c:v>
                </c:pt>
                <c:pt idx="91">
                  <c:v>3.4199999999999995</c:v>
                </c:pt>
                <c:pt idx="92">
                  <c:v>1.96</c:v>
                </c:pt>
                <c:pt idx="93">
                  <c:v>4.04</c:v>
                </c:pt>
                <c:pt idx="94">
                  <c:v>0.7</c:v>
                </c:pt>
                <c:pt idx="95">
                  <c:v>1.6500000000000001</c:v>
                </c:pt>
                <c:pt idx="96">
                  <c:v>1.5</c:v>
                </c:pt>
                <c:pt idx="97">
                  <c:v>4.6400000000000006</c:v>
                </c:pt>
                <c:pt idx="98">
                  <c:v>1.29</c:v>
                </c:pt>
                <c:pt idx="99">
                  <c:v>2.52</c:v>
                </c:pt>
                <c:pt idx="100">
                  <c:v>0.85</c:v>
                </c:pt>
                <c:pt idx="101">
                  <c:v>1.6400000000000001</c:v>
                </c:pt>
                <c:pt idx="102">
                  <c:v>1.68</c:v>
                </c:pt>
                <c:pt idx="103">
                  <c:v>0.82000000000000006</c:v>
                </c:pt>
                <c:pt idx="104">
                  <c:v>1.82</c:v>
                </c:pt>
                <c:pt idx="105">
                  <c:v>0.6</c:v>
                </c:pt>
                <c:pt idx="106">
                  <c:v>1.55</c:v>
                </c:pt>
                <c:pt idx="107">
                  <c:v>2.71</c:v>
                </c:pt>
                <c:pt idx="108">
                  <c:v>1.87</c:v>
                </c:pt>
                <c:pt idx="109">
                  <c:v>0.61</c:v>
                </c:pt>
                <c:pt idx="110">
                  <c:v>2.86</c:v>
                </c:pt>
                <c:pt idx="111">
                  <c:v>0.38</c:v>
                </c:pt>
                <c:pt idx="112">
                  <c:v>0.85</c:v>
                </c:pt>
                <c:pt idx="113">
                  <c:v>0.37</c:v>
                </c:pt>
                <c:pt idx="114">
                  <c:v>1.7200000000000002</c:v>
                </c:pt>
                <c:pt idx="115">
                  <c:v>1.18</c:v>
                </c:pt>
                <c:pt idx="116">
                  <c:v>1.54</c:v>
                </c:pt>
                <c:pt idx="117">
                  <c:v>0.65</c:v>
                </c:pt>
                <c:pt idx="118">
                  <c:v>1.69</c:v>
                </c:pt>
                <c:pt idx="119">
                  <c:v>0.46</c:v>
                </c:pt>
                <c:pt idx="120">
                  <c:v>1.54</c:v>
                </c:pt>
                <c:pt idx="121">
                  <c:v>2.2800000000000002</c:v>
                </c:pt>
                <c:pt idx="122">
                  <c:v>1.3800000000000001</c:v>
                </c:pt>
                <c:pt idx="123">
                  <c:v>0.6</c:v>
                </c:pt>
                <c:pt idx="124">
                  <c:v>0.8</c:v>
                </c:pt>
                <c:pt idx="125">
                  <c:v>1.63</c:v>
                </c:pt>
                <c:pt idx="126">
                  <c:v>0.36</c:v>
                </c:pt>
                <c:pt idx="127">
                  <c:v>0.51</c:v>
                </c:pt>
                <c:pt idx="128">
                  <c:v>0.38</c:v>
                </c:pt>
                <c:pt idx="129">
                  <c:v>1.27</c:v>
                </c:pt>
                <c:pt idx="130">
                  <c:v>0.75</c:v>
                </c:pt>
                <c:pt idx="131">
                  <c:v>1.8400000000000003</c:v>
                </c:pt>
                <c:pt idx="132">
                  <c:v>0.86</c:v>
                </c:pt>
                <c:pt idx="133">
                  <c:v>0.78</c:v>
                </c:pt>
                <c:pt idx="134">
                  <c:v>1.44</c:v>
                </c:pt>
                <c:pt idx="135">
                  <c:v>0.74</c:v>
                </c:pt>
                <c:pt idx="136">
                  <c:v>0.52</c:v>
                </c:pt>
                <c:pt idx="137">
                  <c:v>1.04</c:v>
                </c:pt>
                <c:pt idx="138">
                  <c:v>0.28999999999999998</c:v>
                </c:pt>
                <c:pt idx="139">
                  <c:v>0.65</c:v>
                </c:pt>
                <c:pt idx="140">
                  <c:v>0.4</c:v>
                </c:pt>
                <c:pt idx="141">
                  <c:v>0.75</c:v>
                </c:pt>
                <c:pt idx="142">
                  <c:v>1.2000000000000002</c:v>
                </c:pt>
                <c:pt idx="143">
                  <c:v>0.59</c:v>
                </c:pt>
                <c:pt idx="144">
                  <c:v>0.79</c:v>
                </c:pt>
                <c:pt idx="145">
                  <c:v>1.9300000000000002</c:v>
                </c:pt>
                <c:pt idx="146">
                  <c:v>0.55000000000000004</c:v>
                </c:pt>
                <c:pt idx="147">
                  <c:v>1.97</c:v>
                </c:pt>
                <c:pt idx="148">
                  <c:v>0.68</c:v>
                </c:pt>
                <c:pt idx="149">
                  <c:v>0.41</c:v>
                </c:pt>
                <c:pt idx="150">
                  <c:v>0.28000000000000003</c:v>
                </c:pt>
                <c:pt idx="151">
                  <c:v>2.2399999999999998</c:v>
                </c:pt>
                <c:pt idx="152">
                  <c:v>0.7</c:v>
                </c:pt>
                <c:pt idx="153">
                  <c:v>0.51</c:v>
                </c:pt>
                <c:pt idx="154">
                  <c:v>0.26</c:v>
                </c:pt>
                <c:pt idx="155">
                  <c:v>0.85000000000000009</c:v>
                </c:pt>
                <c:pt idx="156">
                  <c:v>0.81</c:v>
                </c:pt>
                <c:pt idx="157">
                  <c:v>0.38</c:v>
                </c:pt>
                <c:pt idx="158">
                  <c:v>0.47</c:v>
                </c:pt>
                <c:pt idx="159">
                  <c:v>0.51</c:v>
                </c:pt>
                <c:pt idx="160">
                  <c:v>1.03</c:v>
                </c:pt>
                <c:pt idx="161">
                  <c:v>1.06</c:v>
                </c:pt>
                <c:pt idx="162">
                  <c:v>1.07</c:v>
                </c:pt>
                <c:pt idx="163">
                  <c:v>0.49</c:v>
                </c:pt>
                <c:pt idx="164">
                  <c:v>0.89</c:v>
                </c:pt>
                <c:pt idx="165">
                  <c:v>0.69</c:v>
                </c:pt>
                <c:pt idx="166">
                  <c:v>1.8199999999999998</c:v>
                </c:pt>
                <c:pt idx="167">
                  <c:v>0.5</c:v>
                </c:pt>
                <c:pt idx="168">
                  <c:v>1.1499999999999999</c:v>
                </c:pt>
                <c:pt idx="169">
                  <c:v>0.37</c:v>
                </c:pt>
                <c:pt idx="170">
                  <c:v>1</c:v>
                </c:pt>
                <c:pt idx="171">
                  <c:v>0.91</c:v>
                </c:pt>
                <c:pt idx="172">
                  <c:v>0.4</c:v>
                </c:pt>
                <c:pt idx="173">
                  <c:v>1.5</c:v>
                </c:pt>
                <c:pt idx="174">
                  <c:v>0.42</c:v>
                </c:pt>
                <c:pt idx="175">
                  <c:v>0.5</c:v>
                </c:pt>
                <c:pt idx="176">
                  <c:v>0.56000000000000005</c:v>
                </c:pt>
                <c:pt idx="177">
                  <c:v>0.51</c:v>
                </c:pt>
                <c:pt idx="178">
                  <c:v>0.24</c:v>
                </c:pt>
                <c:pt idx="179">
                  <c:v>0.48</c:v>
                </c:pt>
                <c:pt idx="180">
                  <c:v>0.49</c:v>
                </c:pt>
                <c:pt idx="181">
                  <c:v>1.44</c:v>
                </c:pt>
                <c:pt idx="182">
                  <c:v>0.98</c:v>
                </c:pt>
                <c:pt idx="183">
                  <c:v>0.59</c:v>
                </c:pt>
                <c:pt idx="184">
                  <c:v>0.74</c:v>
                </c:pt>
                <c:pt idx="185">
                  <c:v>0.45</c:v>
                </c:pt>
                <c:pt idx="186">
                  <c:v>0.49</c:v>
                </c:pt>
                <c:pt idx="187">
                  <c:v>1</c:v>
                </c:pt>
                <c:pt idx="188">
                  <c:v>0.74</c:v>
                </c:pt>
                <c:pt idx="189">
                  <c:v>0.56000000000000005</c:v>
                </c:pt>
                <c:pt idx="190">
                  <c:v>0.55000000000000004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CB-49F3-A5C1-A4080C0583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637167"/>
        <c:axId val="525632847"/>
      </c:scatterChart>
      <c:valAx>
        <c:axId val="525637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Bike Demand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2847"/>
        <c:crosses val="autoZero"/>
        <c:crossBetween val="midCat"/>
      </c:valAx>
      <c:valAx>
        <c:axId val="525632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Humidity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1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Demand</a:t>
            </a:r>
            <a:r>
              <a:rPr lang="en-IN" b="1" baseline="0"/>
              <a:t> Vs Windspeed</a:t>
            </a:r>
            <a:endParaRPr lang="en-IN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Sheet16!$E$3:$E$193</c:f>
              <c:numCache>
                <c:formatCode>General</c:formatCode>
                <c:ptCount val="19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86</c:v>
                </c:pt>
                <c:pt idx="85">
                  <c:v>87</c:v>
                </c:pt>
                <c:pt idx="86">
                  <c:v>88</c:v>
                </c:pt>
                <c:pt idx="87">
                  <c:v>89</c:v>
                </c:pt>
                <c:pt idx="88">
                  <c:v>90</c:v>
                </c:pt>
                <c:pt idx="89">
                  <c:v>91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105</c:v>
                </c:pt>
                <c:pt idx="104">
                  <c:v>106</c:v>
                </c:pt>
                <c:pt idx="105">
                  <c:v>107</c:v>
                </c:pt>
                <c:pt idx="106">
                  <c:v>108</c:v>
                </c:pt>
                <c:pt idx="107">
                  <c:v>109</c:v>
                </c:pt>
                <c:pt idx="108">
                  <c:v>110</c:v>
                </c:pt>
                <c:pt idx="109">
                  <c:v>111</c:v>
                </c:pt>
                <c:pt idx="110">
                  <c:v>112</c:v>
                </c:pt>
                <c:pt idx="111">
                  <c:v>113</c:v>
                </c:pt>
                <c:pt idx="112">
                  <c:v>114</c:v>
                </c:pt>
                <c:pt idx="113">
                  <c:v>115</c:v>
                </c:pt>
                <c:pt idx="114">
                  <c:v>116</c:v>
                </c:pt>
                <c:pt idx="115">
                  <c:v>117</c:v>
                </c:pt>
                <c:pt idx="116">
                  <c:v>118</c:v>
                </c:pt>
                <c:pt idx="117">
                  <c:v>119</c:v>
                </c:pt>
                <c:pt idx="118">
                  <c:v>120</c:v>
                </c:pt>
                <c:pt idx="119">
                  <c:v>121</c:v>
                </c:pt>
                <c:pt idx="120">
                  <c:v>122</c:v>
                </c:pt>
                <c:pt idx="121">
                  <c:v>123</c:v>
                </c:pt>
                <c:pt idx="122">
                  <c:v>125</c:v>
                </c:pt>
                <c:pt idx="123">
                  <c:v>126</c:v>
                </c:pt>
                <c:pt idx="124">
                  <c:v>127</c:v>
                </c:pt>
                <c:pt idx="125">
                  <c:v>128</c:v>
                </c:pt>
                <c:pt idx="126">
                  <c:v>129</c:v>
                </c:pt>
                <c:pt idx="127">
                  <c:v>130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139</c:v>
                </c:pt>
                <c:pt idx="135">
                  <c:v>140</c:v>
                </c:pt>
                <c:pt idx="136">
                  <c:v>143</c:v>
                </c:pt>
                <c:pt idx="137">
                  <c:v>144</c:v>
                </c:pt>
                <c:pt idx="138">
                  <c:v>145</c:v>
                </c:pt>
                <c:pt idx="139">
                  <c:v>146</c:v>
                </c:pt>
                <c:pt idx="140">
                  <c:v>147</c:v>
                </c:pt>
                <c:pt idx="141">
                  <c:v>149</c:v>
                </c:pt>
                <c:pt idx="142">
                  <c:v>152</c:v>
                </c:pt>
                <c:pt idx="143">
                  <c:v>153</c:v>
                </c:pt>
                <c:pt idx="144">
                  <c:v>154</c:v>
                </c:pt>
                <c:pt idx="145">
                  <c:v>155</c:v>
                </c:pt>
                <c:pt idx="146">
                  <c:v>156</c:v>
                </c:pt>
                <c:pt idx="147">
                  <c:v>157</c:v>
                </c:pt>
                <c:pt idx="148">
                  <c:v>158</c:v>
                </c:pt>
                <c:pt idx="149">
                  <c:v>159</c:v>
                </c:pt>
                <c:pt idx="150">
                  <c:v>160</c:v>
                </c:pt>
                <c:pt idx="151">
                  <c:v>161</c:v>
                </c:pt>
                <c:pt idx="152">
                  <c:v>162</c:v>
                </c:pt>
                <c:pt idx="153">
                  <c:v>163</c:v>
                </c:pt>
                <c:pt idx="154">
                  <c:v>165</c:v>
                </c:pt>
                <c:pt idx="155">
                  <c:v>166</c:v>
                </c:pt>
                <c:pt idx="156">
                  <c:v>168</c:v>
                </c:pt>
                <c:pt idx="157">
                  <c:v>169</c:v>
                </c:pt>
                <c:pt idx="158">
                  <c:v>170</c:v>
                </c:pt>
                <c:pt idx="159">
                  <c:v>172</c:v>
                </c:pt>
                <c:pt idx="160">
                  <c:v>174</c:v>
                </c:pt>
                <c:pt idx="161">
                  <c:v>175</c:v>
                </c:pt>
                <c:pt idx="162">
                  <c:v>176</c:v>
                </c:pt>
                <c:pt idx="163">
                  <c:v>177</c:v>
                </c:pt>
                <c:pt idx="164">
                  <c:v>178</c:v>
                </c:pt>
                <c:pt idx="165">
                  <c:v>179</c:v>
                </c:pt>
                <c:pt idx="166">
                  <c:v>182</c:v>
                </c:pt>
                <c:pt idx="167">
                  <c:v>184</c:v>
                </c:pt>
                <c:pt idx="168">
                  <c:v>185</c:v>
                </c:pt>
                <c:pt idx="169">
                  <c:v>187</c:v>
                </c:pt>
                <c:pt idx="170">
                  <c:v>188</c:v>
                </c:pt>
                <c:pt idx="171">
                  <c:v>190</c:v>
                </c:pt>
                <c:pt idx="172">
                  <c:v>195</c:v>
                </c:pt>
                <c:pt idx="173">
                  <c:v>197</c:v>
                </c:pt>
                <c:pt idx="174">
                  <c:v>199</c:v>
                </c:pt>
                <c:pt idx="175">
                  <c:v>202</c:v>
                </c:pt>
                <c:pt idx="176">
                  <c:v>205</c:v>
                </c:pt>
                <c:pt idx="177">
                  <c:v>210</c:v>
                </c:pt>
                <c:pt idx="178">
                  <c:v>211</c:v>
                </c:pt>
                <c:pt idx="179">
                  <c:v>212</c:v>
                </c:pt>
                <c:pt idx="180">
                  <c:v>215</c:v>
                </c:pt>
                <c:pt idx="181">
                  <c:v>216</c:v>
                </c:pt>
                <c:pt idx="182">
                  <c:v>217</c:v>
                </c:pt>
                <c:pt idx="183">
                  <c:v>219</c:v>
                </c:pt>
                <c:pt idx="184">
                  <c:v>220</c:v>
                </c:pt>
                <c:pt idx="185">
                  <c:v>222</c:v>
                </c:pt>
                <c:pt idx="186">
                  <c:v>225</c:v>
                </c:pt>
                <c:pt idx="187">
                  <c:v>230</c:v>
                </c:pt>
                <c:pt idx="188">
                  <c:v>238</c:v>
                </c:pt>
                <c:pt idx="189">
                  <c:v>243</c:v>
                </c:pt>
                <c:pt idx="190">
                  <c:v>249</c:v>
                </c:pt>
              </c:numCache>
            </c:numRef>
          </c:xVal>
          <c:yVal>
            <c:numRef>
              <c:f>Sheet16!$F$3:$F$193</c:f>
              <c:numCache>
                <c:formatCode>General</c:formatCode>
                <c:ptCount val="191"/>
                <c:pt idx="0">
                  <c:v>7.3584999999999985</c:v>
                </c:pt>
                <c:pt idx="1">
                  <c:v>6.7614000000000001</c:v>
                </c:pt>
                <c:pt idx="2">
                  <c:v>5.2388999999999992</c:v>
                </c:pt>
                <c:pt idx="3">
                  <c:v>1.6568999999999998</c:v>
                </c:pt>
                <c:pt idx="4">
                  <c:v>3.1791000000000005</c:v>
                </c:pt>
                <c:pt idx="5">
                  <c:v>1.6119000000000001</c:v>
                </c:pt>
                <c:pt idx="6">
                  <c:v>2.9851999999999999</c:v>
                </c:pt>
                <c:pt idx="7">
                  <c:v>2.1195000000000004</c:v>
                </c:pt>
                <c:pt idx="8">
                  <c:v>1.4180000000000001</c:v>
                </c:pt>
                <c:pt idx="9">
                  <c:v>0.56720000000000004</c:v>
                </c:pt>
                <c:pt idx="10">
                  <c:v>1.4329000000000001</c:v>
                </c:pt>
                <c:pt idx="11">
                  <c:v>2.2241</c:v>
                </c:pt>
                <c:pt idx="12">
                  <c:v>1.2239</c:v>
                </c:pt>
                <c:pt idx="13">
                  <c:v>0.29849999999999999</c:v>
                </c:pt>
                <c:pt idx="14">
                  <c:v>1.0149999999999999</c:v>
                </c:pt>
                <c:pt idx="15">
                  <c:v>1.194</c:v>
                </c:pt>
                <c:pt idx="16">
                  <c:v>1.7164000000000001</c:v>
                </c:pt>
                <c:pt idx="17">
                  <c:v>0.95530000000000004</c:v>
                </c:pt>
                <c:pt idx="18">
                  <c:v>0.7762</c:v>
                </c:pt>
                <c:pt idx="19">
                  <c:v>2.1792999999999996</c:v>
                </c:pt>
                <c:pt idx="20">
                  <c:v>1.2238000000000002</c:v>
                </c:pt>
                <c:pt idx="21">
                  <c:v>1.1344000000000001</c:v>
                </c:pt>
                <c:pt idx="22">
                  <c:v>0.79100000000000004</c:v>
                </c:pt>
                <c:pt idx="23">
                  <c:v>0.70150000000000001</c:v>
                </c:pt>
                <c:pt idx="24">
                  <c:v>0.74629999999999996</c:v>
                </c:pt>
                <c:pt idx="25">
                  <c:v>1.5075000000000001</c:v>
                </c:pt>
                <c:pt idx="26">
                  <c:v>1.3284</c:v>
                </c:pt>
                <c:pt idx="27">
                  <c:v>2.7612000000000001</c:v>
                </c:pt>
                <c:pt idx="28">
                  <c:v>0.56720000000000004</c:v>
                </c:pt>
                <c:pt idx="29">
                  <c:v>2.6866999999999996</c:v>
                </c:pt>
                <c:pt idx="30">
                  <c:v>1.4777000000000002</c:v>
                </c:pt>
                <c:pt idx="31">
                  <c:v>1.2090000000000001</c:v>
                </c:pt>
                <c:pt idx="32">
                  <c:v>1.7165999999999999</c:v>
                </c:pt>
                <c:pt idx="33">
                  <c:v>1.5673000000000001</c:v>
                </c:pt>
                <c:pt idx="34">
                  <c:v>2.0299</c:v>
                </c:pt>
                <c:pt idx="35">
                  <c:v>2.1494</c:v>
                </c:pt>
                <c:pt idx="36">
                  <c:v>1.6716999999999997</c:v>
                </c:pt>
                <c:pt idx="37">
                  <c:v>1</c:v>
                </c:pt>
                <c:pt idx="38">
                  <c:v>1.8956</c:v>
                </c:pt>
                <c:pt idx="39">
                  <c:v>1.194</c:v>
                </c:pt>
                <c:pt idx="40">
                  <c:v>1.7166000000000001</c:v>
                </c:pt>
                <c:pt idx="41">
                  <c:v>0.8508</c:v>
                </c:pt>
                <c:pt idx="42">
                  <c:v>1.1344000000000001</c:v>
                </c:pt>
                <c:pt idx="43">
                  <c:v>1.8059000000000001</c:v>
                </c:pt>
                <c:pt idx="44">
                  <c:v>1.4925999999999999</c:v>
                </c:pt>
                <c:pt idx="45">
                  <c:v>0.79110000000000003</c:v>
                </c:pt>
                <c:pt idx="46">
                  <c:v>2.2987000000000002</c:v>
                </c:pt>
                <c:pt idx="47">
                  <c:v>1.9105000000000001</c:v>
                </c:pt>
                <c:pt idx="48">
                  <c:v>2.2686999999999999</c:v>
                </c:pt>
                <c:pt idx="49">
                  <c:v>1.7910999999999999</c:v>
                </c:pt>
                <c:pt idx="50">
                  <c:v>1.7314000000000001</c:v>
                </c:pt>
                <c:pt idx="51">
                  <c:v>2.0897000000000001</c:v>
                </c:pt>
                <c:pt idx="52">
                  <c:v>1.5822000000000003</c:v>
                </c:pt>
                <c:pt idx="53">
                  <c:v>1.5373999999999999</c:v>
                </c:pt>
                <c:pt idx="54">
                  <c:v>1.7762</c:v>
                </c:pt>
                <c:pt idx="55">
                  <c:v>1.5076000000000003</c:v>
                </c:pt>
                <c:pt idx="56">
                  <c:v>2.4180000000000001</c:v>
                </c:pt>
                <c:pt idx="57">
                  <c:v>1.3731</c:v>
                </c:pt>
                <c:pt idx="58">
                  <c:v>2.3582999999999998</c:v>
                </c:pt>
                <c:pt idx="59">
                  <c:v>1.2239999999999998</c:v>
                </c:pt>
                <c:pt idx="60">
                  <c:v>1.9701000000000002</c:v>
                </c:pt>
                <c:pt idx="61">
                  <c:v>2.1791</c:v>
                </c:pt>
                <c:pt idx="62">
                  <c:v>2.2837000000000001</c:v>
                </c:pt>
                <c:pt idx="63">
                  <c:v>3.3880999999999997</c:v>
                </c:pt>
                <c:pt idx="64">
                  <c:v>2.0448000000000004</c:v>
                </c:pt>
                <c:pt idx="65">
                  <c:v>0</c:v>
                </c:pt>
                <c:pt idx="66">
                  <c:v>0.7762</c:v>
                </c:pt>
                <c:pt idx="67">
                  <c:v>1.1792000000000002</c:v>
                </c:pt>
                <c:pt idx="68">
                  <c:v>2.1641000000000004</c:v>
                </c:pt>
                <c:pt idx="69">
                  <c:v>1.2239000000000002</c:v>
                </c:pt>
                <c:pt idx="70">
                  <c:v>0.92530000000000001</c:v>
                </c:pt>
                <c:pt idx="71">
                  <c:v>1.9851000000000001</c:v>
                </c:pt>
                <c:pt idx="72">
                  <c:v>0.86569999999999991</c:v>
                </c:pt>
                <c:pt idx="73">
                  <c:v>1.4626999999999999</c:v>
                </c:pt>
                <c:pt idx="74">
                  <c:v>1.6566999999999998</c:v>
                </c:pt>
                <c:pt idx="75">
                  <c:v>1.7164999999999999</c:v>
                </c:pt>
                <c:pt idx="76">
                  <c:v>1.4478</c:v>
                </c:pt>
                <c:pt idx="77">
                  <c:v>2.4478</c:v>
                </c:pt>
                <c:pt idx="78">
                  <c:v>0.95530000000000004</c:v>
                </c:pt>
                <c:pt idx="79">
                  <c:v>0.43279999999999996</c:v>
                </c:pt>
                <c:pt idx="80">
                  <c:v>0.65670000000000006</c:v>
                </c:pt>
                <c:pt idx="81">
                  <c:v>1.0299</c:v>
                </c:pt>
                <c:pt idx="82">
                  <c:v>3.1791999999999998</c:v>
                </c:pt>
                <c:pt idx="83">
                  <c:v>2</c:v>
                </c:pt>
                <c:pt idx="84">
                  <c:v>0.76119999999999999</c:v>
                </c:pt>
                <c:pt idx="85">
                  <c:v>0.88070000000000004</c:v>
                </c:pt>
                <c:pt idx="86">
                  <c:v>0.94030000000000014</c:v>
                </c:pt>
                <c:pt idx="87">
                  <c:v>0.86569999999999991</c:v>
                </c:pt>
                <c:pt idx="88">
                  <c:v>0.4627</c:v>
                </c:pt>
                <c:pt idx="89">
                  <c:v>1.0447000000000002</c:v>
                </c:pt>
                <c:pt idx="90">
                  <c:v>0.79109999999999991</c:v>
                </c:pt>
                <c:pt idx="91">
                  <c:v>1.2835000000000001</c:v>
                </c:pt>
                <c:pt idx="92">
                  <c:v>0.68649999999999989</c:v>
                </c:pt>
                <c:pt idx="93">
                  <c:v>1.1493</c:v>
                </c:pt>
                <c:pt idx="94">
                  <c:v>0.32840000000000003</c:v>
                </c:pt>
                <c:pt idx="95">
                  <c:v>0.74630000000000007</c:v>
                </c:pt>
                <c:pt idx="96">
                  <c:v>0.76119999999999999</c:v>
                </c:pt>
                <c:pt idx="97">
                  <c:v>1.7163999999999999</c:v>
                </c:pt>
                <c:pt idx="98">
                  <c:v>0.64179999999999993</c:v>
                </c:pt>
                <c:pt idx="99">
                  <c:v>1.0747</c:v>
                </c:pt>
                <c:pt idx="100">
                  <c:v>0.32840000000000003</c:v>
                </c:pt>
                <c:pt idx="101">
                  <c:v>0.43279999999999996</c:v>
                </c:pt>
                <c:pt idx="102">
                  <c:v>0.76129999999999998</c:v>
                </c:pt>
                <c:pt idx="103">
                  <c:v>0.58210000000000006</c:v>
                </c:pt>
                <c:pt idx="104">
                  <c:v>0.53739999999999999</c:v>
                </c:pt>
                <c:pt idx="105">
                  <c:v>0.16420000000000001</c:v>
                </c:pt>
                <c:pt idx="106">
                  <c:v>0.35819999999999996</c:v>
                </c:pt>
                <c:pt idx="107">
                  <c:v>0.3881</c:v>
                </c:pt>
                <c:pt idx="108">
                  <c:v>0.85070000000000001</c:v>
                </c:pt>
                <c:pt idx="109">
                  <c:v>0.1045</c:v>
                </c:pt>
                <c:pt idx="110">
                  <c:v>1.4627999999999999</c:v>
                </c:pt>
                <c:pt idx="111">
                  <c:v>0.25369999999999998</c:v>
                </c:pt>
                <c:pt idx="112">
                  <c:v>0.4627</c:v>
                </c:pt>
                <c:pt idx="113">
                  <c:v>0.32840000000000003</c:v>
                </c:pt>
                <c:pt idx="114">
                  <c:v>0.4627</c:v>
                </c:pt>
                <c:pt idx="115">
                  <c:v>0.38800000000000001</c:v>
                </c:pt>
                <c:pt idx="116">
                  <c:v>0.58210000000000006</c:v>
                </c:pt>
                <c:pt idx="117">
                  <c:v>0.19400000000000001</c:v>
                </c:pt>
                <c:pt idx="118">
                  <c:v>1.2537</c:v>
                </c:pt>
                <c:pt idx="119">
                  <c:v>0</c:v>
                </c:pt>
                <c:pt idx="120">
                  <c:v>0.44780000000000003</c:v>
                </c:pt>
                <c:pt idx="121">
                  <c:v>0.34340000000000004</c:v>
                </c:pt>
                <c:pt idx="122">
                  <c:v>0.71640000000000004</c:v>
                </c:pt>
                <c:pt idx="123">
                  <c:v>0.28360000000000002</c:v>
                </c:pt>
                <c:pt idx="124">
                  <c:v>0.1343</c:v>
                </c:pt>
                <c:pt idx="125">
                  <c:v>0.35820000000000002</c:v>
                </c:pt>
                <c:pt idx="126">
                  <c:v>0.19400000000000001</c:v>
                </c:pt>
                <c:pt idx="127">
                  <c:v>0.16420000000000001</c:v>
                </c:pt>
                <c:pt idx="128">
                  <c:v>0.1045</c:v>
                </c:pt>
                <c:pt idx="129">
                  <c:v>0.4627</c:v>
                </c:pt>
                <c:pt idx="130">
                  <c:v>0.62690000000000001</c:v>
                </c:pt>
                <c:pt idx="131">
                  <c:v>0.91039999999999999</c:v>
                </c:pt>
                <c:pt idx="132">
                  <c:v>0.22389999999999999</c:v>
                </c:pt>
                <c:pt idx="133">
                  <c:v>1.0448</c:v>
                </c:pt>
                <c:pt idx="134">
                  <c:v>0.6866000000000001</c:v>
                </c:pt>
                <c:pt idx="135">
                  <c:v>0.22389999999999999</c:v>
                </c:pt>
                <c:pt idx="136">
                  <c:v>0.22389999999999999</c:v>
                </c:pt>
                <c:pt idx="137">
                  <c:v>0.41800000000000004</c:v>
                </c:pt>
                <c:pt idx="138">
                  <c:v>0.41789999999999999</c:v>
                </c:pt>
                <c:pt idx="139">
                  <c:v>0.16420000000000001</c:v>
                </c:pt>
                <c:pt idx="140">
                  <c:v>0.16420000000000001</c:v>
                </c:pt>
                <c:pt idx="141">
                  <c:v>0.1343</c:v>
                </c:pt>
                <c:pt idx="142">
                  <c:v>1.1792</c:v>
                </c:pt>
                <c:pt idx="143">
                  <c:v>0.19400000000000001</c:v>
                </c:pt>
                <c:pt idx="144">
                  <c:v>0.64180000000000004</c:v>
                </c:pt>
                <c:pt idx="145">
                  <c:v>0.55230000000000001</c:v>
                </c:pt>
                <c:pt idx="146">
                  <c:v>0.22389999999999999</c:v>
                </c:pt>
                <c:pt idx="147">
                  <c:v>0.52249999999999996</c:v>
                </c:pt>
                <c:pt idx="148">
                  <c:v>0</c:v>
                </c:pt>
                <c:pt idx="149">
                  <c:v>0.16420000000000001</c:v>
                </c:pt>
                <c:pt idx="150">
                  <c:v>0.1343</c:v>
                </c:pt>
                <c:pt idx="151">
                  <c:v>1.3433000000000002</c:v>
                </c:pt>
                <c:pt idx="152">
                  <c:v>0.58210000000000006</c:v>
                </c:pt>
                <c:pt idx="153">
                  <c:v>0.1343</c:v>
                </c:pt>
                <c:pt idx="154">
                  <c:v>0.19400000000000001</c:v>
                </c:pt>
                <c:pt idx="155">
                  <c:v>0.6119</c:v>
                </c:pt>
                <c:pt idx="156">
                  <c:v>0.1045</c:v>
                </c:pt>
                <c:pt idx="157">
                  <c:v>0.1343</c:v>
                </c:pt>
                <c:pt idx="158">
                  <c:v>0.29849999999999999</c:v>
                </c:pt>
                <c:pt idx="159">
                  <c:v>0.16420000000000001</c:v>
                </c:pt>
                <c:pt idx="160">
                  <c:v>0.41789999999999999</c:v>
                </c:pt>
                <c:pt idx="161">
                  <c:v>0.32830000000000004</c:v>
                </c:pt>
                <c:pt idx="162">
                  <c:v>0.58209999999999995</c:v>
                </c:pt>
                <c:pt idx="163">
                  <c:v>0</c:v>
                </c:pt>
                <c:pt idx="164">
                  <c:v>0.43290000000000001</c:v>
                </c:pt>
                <c:pt idx="165">
                  <c:v>0.16420000000000001</c:v>
                </c:pt>
                <c:pt idx="166">
                  <c:v>0.83579999999999999</c:v>
                </c:pt>
                <c:pt idx="167">
                  <c:v>0.25369999999999998</c:v>
                </c:pt>
                <c:pt idx="168">
                  <c:v>0.47760000000000002</c:v>
                </c:pt>
                <c:pt idx="169">
                  <c:v>0</c:v>
                </c:pt>
                <c:pt idx="170">
                  <c:v>0.64180000000000004</c:v>
                </c:pt>
                <c:pt idx="171">
                  <c:v>0.71639999999999993</c:v>
                </c:pt>
                <c:pt idx="172">
                  <c:v>0.29849999999999999</c:v>
                </c:pt>
                <c:pt idx="173">
                  <c:v>0.43290000000000001</c:v>
                </c:pt>
                <c:pt idx="174">
                  <c:v>0</c:v>
                </c:pt>
                <c:pt idx="175">
                  <c:v>0.19400000000000001</c:v>
                </c:pt>
                <c:pt idx="176">
                  <c:v>0.1343</c:v>
                </c:pt>
                <c:pt idx="177">
                  <c:v>0.25369999999999998</c:v>
                </c:pt>
                <c:pt idx="178">
                  <c:v>0</c:v>
                </c:pt>
                <c:pt idx="179">
                  <c:v>0.22389999999999999</c:v>
                </c:pt>
                <c:pt idx="180">
                  <c:v>0.1045</c:v>
                </c:pt>
                <c:pt idx="181">
                  <c:v>0.32840000000000003</c:v>
                </c:pt>
                <c:pt idx="182">
                  <c:v>0.41800000000000004</c:v>
                </c:pt>
                <c:pt idx="183">
                  <c:v>0</c:v>
                </c:pt>
                <c:pt idx="184">
                  <c:v>0.1343</c:v>
                </c:pt>
                <c:pt idx="185">
                  <c:v>0</c:v>
                </c:pt>
                <c:pt idx="186">
                  <c:v>8.9599999999999999E-2</c:v>
                </c:pt>
                <c:pt idx="187">
                  <c:v>0</c:v>
                </c:pt>
                <c:pt idx="188">
                  <c:v>0.1343</c:v>
                </c:pt>
                <c:pt idx="189">
                  <c:v>0.49249999999999999</c:v>
                </c:pt>
                <c:pt idx="190">
                  <c:v>0.28360000000000002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E3F-4002-82B2-86C711313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308431"/>
        <c:axId val="551304111"/>
      </c:scatterChart>
      <c:valAx>
        <c:axId val="551308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Demand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304111"/>
        <c:crosses val="autoZero"/>
        <c:crossBetween val="midCat"/>
      </c:valAx>
      <c:valAx>
        <c:axId val="5513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Windspeed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30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Demand Vs Temperature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Sheet15!$F$4:$F$26</c:f>
              <c:numCache>
                <c:formatCode>General</c:formatCode>
                <c:ptCount val="23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</c:numCache>
            </c:numRef>
          </c:xVal>
          <c:yVal>
            <c:numRef>
              <c:f>Sheet15!$G$4:$G$26</c:f>
              <c:numCache>
                <c:formatCode>General</c:formatCode>
                <c:ptCount val="23"/>
                <c:pt idx="0">
                  <c:v>168</c:v>
                </c:pt>
                <c:pt idx="1">
                  <c:v>387</c:v>
                </c:pt>
                <c:pt idx="2">
                  <c:v>608</c:v>
                </c:pt>
                <c:pt idx="3">
                  <c:v>357</c:v>
                </c:pt>
                <c:pt idx="4">
                  <c:v>1259</c:v>
                </c:pt>
                <c:pt idx="5">
                  <c:v>2104</c:v>
                </c:pt>
                <c:pt idx="6">
                  <c:v>4335</c:v>
                </c:pt>
                <c:pt idx="7">
                  <c:v>7003</c:v>
                </c:pt>
                <c:pt idx="8">
                  <c:v>4045</c:v>
                </c:pt>
                <c:pt idx="9">
                  <c:v>7926</c:v>
                </c:pt>
                <c:pt idx="10">
                  <c:v>7212</c:v>
                </c:pt>
                <c:pt idx="11">
                  <c:v>5965</c:v>
                </c:pt>
                <c:pt idx="12">
                  <c:v>3157</c:v>
                </c:pt>
                <c:pt idx="13">
                  <c:v>1958</c:v>
                </c:pt>
                <c:pt idx="14">
                  <c:v>3551</c:v>
                </c:pt>
                <c:pt idx="15">
                  <c:v>1966</c:v>
                </c:pt>
                <c:pt idx="16">
                  <c:v>2478</c:v>
                </c:pt>
                <c:pt idx="17">
                  <c:v>1341</c:v>
                </c:pt>
                <c:pt idx="18">
                  <c:v>521</c:v>
                </c:pt>
                <c:pt idx="19">
                  <c:v>985</c:v>
                </c:pt>
                <c:pt idx="20">
                  <c:v>519</c:v>
                </c:pt>
                <c:pt idx="21">
                  <c:v>194</c:v>
                </c:pt>
                <c:pt idx="22">
                  <c:v>265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D-481A-A09C-301214E2F2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4417071"/>
        <c:axId val="564417551"/>
      </c:scatterChart>
      <c:valAx>
        <c:axId val="564417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17551"/>
        <c:crosses val="autoZero"/>
        <c:crossBetween val="midCat"/>
      </c:valAx>
      <c:valAx>
        <c:axId val="564417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Demand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17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and Analysis report.xlsx]Sheet7!PivotTable3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Hourly Demand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Sheet7!$A$4:$A$28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Sheet7!$B$4:$B$28</c:f>
              <c:numCache>
                <c:formatCode>General</c:formatCode>
                <c:ptCount val="24"/>
                <c:pt idx="0">
                  <c:v>703</c:v>
                </c:pt>
                <c:pt idx="1">
                  <c:v>460</c:v>
                </c:pt>
                <c:pt idx="2">
                  <c:v>294</c:v>
                </c:pt>
                <c:pt idx="3">
                  <c:v>151</c:v>
                </c:pt>
                <c:pt idx="4">
                  <c:v>69</c:v>
                </c:pt>
                <c:pt idx="5">
                  <c:v>164</c:v>
                </c:pt>
                <c:pt idx="6">
                  <c:v>822</c:v>
                </c:pt>
                <c:pt idx="7">
                  <c:v>2339</c:v>
                </c:pt>
                <c:pt idx="8">
                  <c:v>5388</c:v>
                </c:pt>
                <c:pt idx="9">
                  <c:v>3672</c:v>
                </c:pt>
                <c:pt idx="10">
                  <c:v>2253</c:v>
                </c:pt>
                <c:pt idx="11">
                  <c:v>2494</c:v>
                </c:pt>
                <c:pt idx="12">
                  <c:v>3283</c:v>
                </c:pt>
                <c:pt idx="13">
                  <c:v>3376</c:v>
                </c:pt>
                <c:pt idx="14">
                  <c:v>3200</c:v>
                </c:pt>
                <c:pt idx="15">
                  <c:v>3352</c:v>
                </c:pt>
                <c:pt idx="16">
                  <c:v>3928</c:v>
                </c:pt>
                <c:pt idx="17">
                  <c:v>6169</c:v>
                </c:pt>
                <c:pt idx="18">
                  <c:v>5283</c:v>
                </c:pt>
                <c:pt idx="19">
                  <c:v>3661</c:v>
                </c:pt>
                <c:pt idx="20">
                  <c:v>2656</c:v>
                </c:pt>
                <c:pt idx="21">
                  <c:v>1996</c:v>
                </c:pt>
                <c:pt idx="22">
                  <c:v>1508</c:v>
                </c:pt>
                <c:pt idx="23">
                  <c:v>1083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C-43C1-9E56-111771AD2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522191"/>
        <c:axId val="564509711"/>
      </c:lineChart>
      <c:catAx>
        <c:axId val="56452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509711"/>
        <c:crosses val="autoZero"/>
        <c:auto val="1"/>
        <c:lblAlgn val="ctr"/>
        <c:lblOffset val="100"/>
        <c:noMultiLvlLbl val="0"/>
      </c:catAx>
      <c:valAx>
        <c:axId val="5645097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52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and Analysis report.xlsx]Sheet4!PivotTable2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Bike Demand by Weekday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Sheet4!$A$4:$A$12</c:f>
              <c:strCache>
                <c:ptCount val="8"/>
                <c:pt idx="0">
                  <c:v>(blank)</c:v>
                </c:pt>
                <c:pt idx="1">
                  <c:v>Saturday</c:v>
                </c:pt>
                <c:pt idx="2">
                  <c:v>Wednesday</c:v>
                </c:pt>
                <c:pt idx="3">
                  <c:v>Sunday</c:v>
                </c:pt>
                <c:pt idx="4">
                  <c:v>Tuesday</c:v>
                </c:pt>
                <c:pt idx="5">
                  <c:v>Monday</c:v>
                </c:pt>
                <c:pt idx="6">
                  <c:v>Thursday</c:v>
                </c:pt>
                <c:pt idx="7">
                  <c:v>Friday</c:v>
                </c:pt>
              </c:strCache>
            </c:strRef>
          </c:cat>
          <c:val>
            <c:numRef>
              <c:f>Sheet4!$B$4:$B$12</c:f>
              <c:numCache>
                <c:formatCode>General</c:formatCode>
                <c:ptCount val="8"/>
                <c:pt idx="1">
                  <c:v>7748</c:v>
                </c:pt>
                <c:pt idx="2">
                  <c:v>8049</c:v>
                </c:pt>
                <c:pt idx="3">
                  <c:v>8121</c:v>
                </c:pt>
                <c:pt idx="4">
                  <c:v>8383</c:v>
                </c:pt>
                <c:pt idx="5">
                  <c:v>8450</c:v>
                </c:pt>
                <c:pt idx="6">
                  <c:v>8458</c:v>
                </c:pt>
                <c:pt idx="7">
                  <c:v>9095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3A-49A0-93CE-CE8313A749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4127311"/>
        <c:axId val="2024127791"/>
      </c:barChart>
      <c:catAx>
        <c:axId val="202412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127791"/>
        <c:crosses val="autoZero"/>
        <c:auto val="1"/>
        <c:lblAlgn val="ctr"/>
        <c:lblOffset val="100"/>
        <c:noMultiLvlLbl val="0"/>
      </c:catAx>
      <c:valAx>
        <c:axId val="2024127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412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and Analysis report.xlsx]Sheet12!PivotTable7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Bike</a:t>
            </a:r>
            <a:r>
              <a:rPr lang="en-IN" b="1" baseline="0"/>
              <a:t> Demand</a:t>
            </a:r>
            <a:r>
              <a:rPr lang="en-IN" b="1"/>
              <a:t> by Weather Situation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480250862869427E-2"/>
              <c:y val="-4.17253638740120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1440097800644189E-16"/>
              <c:y val="1.8544606166227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7200489003220945E-17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6.2401254314347707E-3"/>
              <c:y val="-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85446061662275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6.2401254314347135E-3"/>
              <c:y val="1.39084546246705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1200627157173281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80564441455898E-2"/>
              <c:y val="4.636151541556807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6.2401254314347135E-3"/>
              <c:y val="1.39084546246705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85446061662275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7200489003220945E-17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2.8080564441455898E-2"/>
              <c:y val="4.636151541556807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3.1200627157173281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1440097800644189E-16"/>
              <c:y val="1.8544606166227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6.2401254314347707E-3"/>
              <c:y val="-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1.2480250862869427E-2"/>
              <c:y val="-4.17253638740120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6.2401254314347135E-3"/>
              <c:y val="1.39084546246705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85446061662275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7200489003220945E-17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2.8080564441455898E-2"/>
              <c:y val="4.636151541556807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3.1200627157173281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1440097800644189E-16"/>
              <c:y val="1.8544606166227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9.3601881471519852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6.2401254314347707E-3"/>
              <c:y val="-1.390845462467067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1.2480250862869427E-2"/>
              <c:y val="-4.17253638740120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1668538294839049"/>
          <c:y val="0.13022949680233312"/>
          <c:w val="0.64899392717871895"/>
          <c:h val="0.71272032215047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Sheet12!$B$3</c:f>
              <c:strCache>
                <c:ptCount val="1"/>
                <c:pt idx="0">
                  <c:v>Sum of 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99E-49E6-BAC3-A394BE39280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99E-49E6-BAC3-A394BE39280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99E-49E6-BAC3-A394BE39280D}"/>
              </c:ext>
            </c:extLst>
          </c:dPt>
          <c:dLbls>
            <c:dLbl>
              <c:idx val="2"/>
              <c:layout>
                <c:manualLayout>
                  <c:x val="-6.2401254314347135E-3"/>
                  <c:y val="1.390845462467059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99E-49E6-BAC3-A394BE39280D}"/>
                </c:ext>
              </c:extLst>
            </c:dLbl>
            <c:dLbl>
              <c:idx val="3"/>
              <c:layout>
                <c:manualLayout>
                  <c:x val="-9.3601881471519852E-3"/>
                  <c:y val="1.85446061662275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9E-49E6-BAC3-A394BE39280D}"/>
                </c:ext>
              </c:extLst>
            </c:dLbl>
            <c:dLbl>
              <c:idx val="4"/>
              <c:layout>
                <c:manualLayout>
                  <c:x val="-5.7200489003220945E-17"/>
                  <c:y val="1.39084546246706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9E-49E6-BAC3-A394BE3928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Sheet12!$A$4:$A$9</c:f>
              <c:strCache>
                <c:ptCount val="5"/>
                <c:pt idx="0">
                  <c:v>(blank)</c:v>
                </c:pt>
                <c:pt idx="1">
                  <c:v>Heavy Rain/Snow/Storm</c:v>
                </c:pt>
                <c:pt idx="2">
                  <c:v>Light Snow/Rain</c:v>
                </c:pt>
                <c:pt idx="3">
                  <c:v>Mist/Cloudy</c:v>
                </c:pt>
                <c:pt idx="4">
                  <c:v>Clear/Few clouds</c:v>
                </c:pt>
              </c:strCache>
            </c:strRef>
          </c:cat>
          <c:val>
            <c:numRef>
              <c:f>Sheet12!$B$4:$B$9</c:f>
              <c:numCache>
                <c:formatCode>General</c:formatCode>
                <c:ptCount val="5"/>
                <c:pt idx="1">
                  <c:v>1</c:v>
                </c:pt>
                <c:pt idx="2">
                  <c:v>171</c:v>
                </c:pt>
                <c:pt idx="3">
                  <c:v>1538</c:v>
                </c:pt>
                <c:pt idx="4">
                  <c:v>3211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9E-49E6-BAC3-A394BE39280D}"/>
            </c:ext>
          </c:extLst>
        </c:ser>
        <c:ser>
          <c:idx val="1"/>
          <c:order val="1"/>
          <c:tx>
            <c:strRef>
              <c:f>Sheet12!$C$3</c:f>
              <c:strCache>
                <c:ptCount val="1"/>
                <c:pt idx="0">
                  <c:v>Sum of Registered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9E-49E6-BAC3-A394BE39280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9E-49E6-BAC3-A394BE39280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99E-49E6-BAC3-A394BE39280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99E-49E6-BAC3-A394BE39280D}"/>
              </c:ext>
            </c:extLst>
          </c:dPt>
          <c:dLbls>
            <c:dLbl>
              <c:idx val="1"/>
              <c:layout>
                <c:manualLayout>
                  <c:x val="2.8080564441455898E-2"/>
                  <c:y val="4.636151541556807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9E-49E6-BAC3-A394BE39280D}"/>
                </c:ext>
              </c:extLst>
            </c:dLbl>
            <c:dLbl>
              <c:idx val="2"/>
              <c:layout>
                <c:manualLayout>
                  <c:x val="-3.1200627157173281E-3"/>
                  <c:y val="1.39084546246706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9E-49E6-BAC3-A394BE39280D}"/>
                </c:ext>
              </c:extLst>
            </c:dLbl>
            <c:dLbl>
              <c:idx val="3"/>
              <c:layout>
                <c:manualLayout>
                  <c:x val="-9.3601881471519852E-3"/>
                  <c:y val="1.39084546246706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9E-49E6-BAC3-A394BE39280D}"/>
                </c:ext>
              </c:extLst>
            </c:dLbl>
            <c:dLbl>
              <c:idx val="4"/>
              <c:layout>
                <c:manualLayout>
                  <c:x val="-1.1440097800644189E-16"/>
                  <c:y val="1.8544606166227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99E-49E6-BAC3-A394BE3928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Sheet12!$A$4:$A$9</c:f>
              <c:strCache>
                <c:ptCount val="5"/>
                <c:pt idx="0">
                  <c:v>(blank)</c:v>
                </c:pt>
                <c:pt idx="1">
                  <c:v>Heavy Rain/Snow/Storm</c:v>
                </c:pt>
                <c:pt idx="2">
                  <c:v>Light Snow/Rain</c:v>
                </c:pt>
                <c:pt idx="3">
                  <c:v>Mist/Cloudy</c:v>
                </c:pt>
                <c:pt idx="4">
                  <c:v>Clear/Few clouds</c:v>
                </c:pt>
              </c:strCache>
            </c:strRef>
          </c:cat>
          <c:val>
            <c:numRef>
              <c:f>Sheet12!$C$4:$C$9</c:f>
              <c:numCache>
                <c:formatCode>General</c:formatCode>
                <c:ptCount val="5"/>
                <c:pt idx="1">
                  <c:v>35</c:v>
                </c:pt>
                <c:pt idx="2">
                  <c:v>2618</c:v>
                </c:pt>
                <c:pt idx="3">
                  <c:v>16568</c:v>
                </c:pt>
                <c:pt idx="4">
                  <c:v>34162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99E-49E6-BAC3-A394BE39280D}"/>
            </c:ext>
          </c:extLst>
        </c:ser>
        <c:ser>
          <c:idx val="2"/>
          <c:order val="2"/>
          <c:tx>
            <c:strRef>
              <c:f>Sheet12!$D$3</c:f>
              <c:strCache>
                <c:ptCount val="1"/>
                <c:pt idx="0">
                  <c:v>Sum of cnt (Total Rentais)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499E-49E6-BAC3-A394BE39280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499E-49E6-BAC3-A394BE39280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499E-49E6-BAC3-A394BE39280D}"/>
              </c:ext>
            </c:extLst>
          </c:dPt>
          <c:dLbls>
            <c:dLbl>
              <c:idx val="2"/>
              <c:layout>
                <c:manualLayout>
                  <c:x val="-9.360188147151985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99E-49E6-BAC3-A394BE39280D}"/>
                </c:ext>
              </c:extLst>
            </c:dLbl>
            <c:dLbl>
              <c:idx val="3"/>
              <c:layout>
                <c:manualLayout>
                  <c:x val="-6.2401254314347707E-3"/>
                  <c:y val="-1.39084546246706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9E-49E6-BAC3-A394BE39280D}"/>
                </c:ext>
              </c:extLst>
            </c:dLbl>
            <c:dLbl>
              <c:idx val="4"/>
              <c:layout>
                <c:manualLayout>
                  <c:x val="-2.8265121733707646E-3"/>
                  <c:y val="4.13401393781840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9E-49E6-BAC3-A394BE3928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Sheet12!$A$4:$A$9</c:f>
              <c:strCache>
                <c:ptCount val="5"/>
                <c:pt idx="0">
                  <c:v>(blank)</c:v>
                </c:pt>
                <c:pt idx="1">
                  <c:v>Heavy Rain/Snow/Storm</c:v>
                </c:pt>
                <c:pt idx="2">
                  <c:v>Light Snow/Rain</c:v>
                </c:pt>
                <c:pt idx="3">
                  <c:v>Mist/Cloudy</c:v>
                </c:pt>
                <c:pt idx="4">
                  <c:v>Clear/Few clouds</c:v>
                </c:pt>
              </c:strCache>
            </c:strRef>
          </c:cat>
          <c:val>
            <c:numRef>
              <c:f>Sheet12!$D$4:$D$9</c:f>
              <c:numCache>
                <c:formatCode>General</c:formatCode>
                <c:ptCount val="5"/>
                <c:pt idx="1">
                  <c:v>36</c:v>
                </c:pt>
                <c:pt idx="2">
                  <c:v>2789</c:v>
                </c:pt>
                <c:pt idx="3">
                  <c:v>18106</c:v>
                </c:pt>
                <c:pt idx="4">
                  <c:v>37373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99E-49E6-BAC3-A394BE3928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8326832"/>
        <c:axId val="88324432"/>
      </c:barChart>
      <c:catAx>
        <c:axId val="88326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24432"/>
        <c:crosses val="autoZero"/>
        <c:auto val="1"/>
        <c:lblAlgn val="ctr"/>
        <c:lblOffset val="100"/>
        <c:noMultiLvlLbl val="0"/>
      </c:catAx>
      <c:valAx>
        <c:axId val="88324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32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728F-92CF-3DC9-CD9E-2E3A68C73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69586-E01B-213C-4F76-540BFBF30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92EE-83D8-E9DD-29D3-0CD38EDE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F07C-290F-AD04-DA15-80725EAF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525D-BADB-3521-A0E8-E4CF6A6A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60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9E50-B1FF-C3D6-2C67-A770C954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60DA7-2290-0F1E-56C0-B5DE391A2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43E5F-566C-052D-02C9-8AA477A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0C4D-BD14-F240-3C97-59AD95EA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0D1E-DC45-B93A-4575-7D4EB29C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27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C649D-EC82-9D8A-D98F-D7B4AD292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9EE4B-0F6D-EE85-7B3F-59A325FC2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874D8-09A3-66FE-4705-CC4BFE28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22F4-A0D6-7B94-2FC2-D2332D8E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B729B-325F-1D3B-E80C-ABDBDE4A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87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9CDF-F467-818D-85CE-E5D82401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16CA-B737-10B5-20F7-6E174C5F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27F3-5CD4-71CF-227C-3A384DE1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99BD7-BA01-673B-0D37-A8AFEBBC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7E49-E74B-815A-1BD6-95447415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33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19-9A3A-E221-9827-9AB0C60E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6EF3E-24EE-B70F-0965-85BFF04E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50015-6A00-173F-7108-201585F7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ABE4-3D22-FB44-3BE3-D994A7B5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68702-5D29-B1D9-FB25-D8ED2AF8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03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6E7E-2998-D9EA-96F2-2D6D6ADB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33ED-C989-D088-8714-9CD282483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44C8-D556-56A8-EAE1-35EF39CD6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294CA-1594-FA16-B5E8-A5EE570A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FC6F3-DAE8-7C19-4891-ECDD5397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0AA0D-B6A5-CAAA-E7A9-BFE3DA1A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32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A881-9865-61C5-BF04-A3550002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763DF-9648-81B5-F446-54D678A7B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49C7F-8A47-D0A7-F057-F6F8BE6A0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30D22-F014-E292-FF47-8DC3F4F6D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B31EE-4F32-B062-5E3F-B9E4B33C6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3B812D-89AC-8C42-F2BB-4BD6F68B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02991-A463-3818-40E5-51CD40E8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5F01-39AA-B655-F42F-F044F116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77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F20E-A911-7F3C-01A4-A596C622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C4FE-974F-382C-E9B9-EFBAEBE1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5C53-4925-C3BA-9E3A-69933CC5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AD8B1-D0C3-9363-AECF-34A2AC0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0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2D5FA-DE96-461B-FC74-3ABC45F9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F4578-6581-18E8-0F1E-32F79409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553E-F87D-45A0-D8F4-BF93417D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8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C4AC-4B65-F810-F5A2-EB80E802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383B-1595-E727-512E-633227B9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EE713-CF2B-0A69-D9B1-B2B5D55DD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85B37-BDC7-C474-9062-6B2F2BD1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601AE-4000-1EE6-0AA0-379D75C8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81709-74FC-6AA3-015A-0FA3F67B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72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A2A9-2780-23D8-EA9B-633854AE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DD69-27AA-1FE4-B326-301BF38D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3BA79-6981-297D-A773-20FAB3DB6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8DA9F-FD4F-8804-D121-33D771B7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49338-0430-04BD-871D-EFA91702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BE83A-210A-001B-4916-E90972FC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58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1E0FD-7E3D-22B7-B087-60A9EDE4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6EBC1-A6E3-7227-806C-66A2B847E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98BBC-B690-08C8-9C0E-1A12A8056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287B-BA26-48C2-A58F-49F4D6225B03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9B434-8277-C301-9F97-992207B54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65D6E-83F9-E58C-AB8A-F6D0828E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9375-C9ED-40D8-89A3-3C16C2E7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66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31D-513F-7E1C-E471-C22AE9F8A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1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NextHikes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IT Solutions Bike Sharing Demand Analysis Project Using Excel 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CF110-C37C-48B7-7FA2-8D80FBD89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0503" y="5902786"/>
            <a:ext cx="4345858" cy="468517"/>
          </a:xfrm>
        </p:spPr>
        <p:txBody>
          <a:bodyPr/>
          <a:lstStyle/>
          <a:p>
            <a:r>
              <a:rPr lang="en-US" dirty="0"/>
              <a:t>- Presented by Parul Srivastava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13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B48E-7DA6-C46E-07B4-986AE0C2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79A148-73AE-495F-8969-C64D13265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70980"/>
              </p:ext>
            </p:extLst>
          </p:nvPr>
        </p:nvGraphicFramePr>
        <p:xfrm>
          <a:off x="2241756" y="1140542"/>
          <a:ext cx="6577718" cy="360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CF1032-8361-9C72-1184-AA50C9E15A9C}"/>
              </a:ext>
            </a:extLst>
          </p:cNvPr>
          <p:cNvSpPr txBox="1"/>
          <p:nvPr/>
        </p:nvSpPr>
        <p:spPr>
          <a:xfrm>
            <a:off x="717755" y="4982863"/>
            <a:ext cx="111301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</a:t>
            </a:r>
            <a:r>
              <a:rPr lang="en-US" dirty="0"/>
              <a:t>: Clear weather has the highest demand; poor weather (rain/snow) significantly reduces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Recommendation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rain gear availability or offer weather-protected bikes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Consider dynamic pricing based on weather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FFA62-B2AD-50C7-CBF1-E1D4087881C5}"/>
              </a:ext>
            </a:extLst>
          </p:cNvPr>
          <p:cNvSpPr txBox="1"/>
          <p:nvPr/>
        </p:nvSpPr>
        <p:spPr>
          <a:xfrm>
            <a:off x="540774" y="408376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Bike Demand by Weather Situation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6412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CB13-5841-C64B-EB1D-CA2B0968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1FC4F1-6FF2-F5A1-B715-3FC035F120DC}"/>
              </a:ext>
            </a:extLst>
          </p:cNvPr>
          <p:cNvSpPr txBox="1"/>
          <p:nvPr/>
        </p:nvSpPr>
        <p:spPr>
          <a:xfrm>
            <a:off x="344129" y="336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latin typeface="Arial" panose="020B0604020202020204" pitchFamily="34" charset="0"/>
              </a:rPr>
              <a:t>Casual vs Registered - Share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4B32D-B167-8D04-D97B-357B8496A7EF}"/>
              </a:ext>
            </a:extLst>
          </p:cNvPr>
          <p:cNvSpPr txBox="1"/>
          <p:nvPr/>
        </p:nvSpPr>
        <p:spPr>
          <a:xfrm>
            <a:off x="344129" y="5380672"/>
            <a:ext cx="1158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altLang="en-US" b="1" dirty="0">
                <a:latin typeface="Arial" panose="020B0604020202020204" pitchFamily="34" charset="0"/>
              </a:rPr>
              <a:t>Insight: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Registered users account for 91.6% of rides.</a:t>
            </a:r>
            <a:r>
              <a:rPr lang="en-US" altLang="en-US" dirty="0">
                <a:latin typeface="Arial" panose="020B0604020202020204" pitchFamily="34" charset="0"/>
              </a:rPr>
              <a:t> Registered users dominate usage</a:t>
            </a: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</a:rPr>
              <a:t>Recommendation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Convert casual users with loyalty programs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Provide exclusive benefits to registered users to retain them</a:t>
            </a:r>
          </a:p>
          <a:p>
            <a:pPr algn="l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BC672-B3A2-7029-A1AA-ABE5E575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74" y="833679"/>
            <a:ext cx="630228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DE7D-4B5F-4C57-2C45-732C0FCA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EAAD1-3093-9968-A8E0-1A848299C6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7761" y="350786"/>
            <a:ext cx="105156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Daily Total Rentals - Time Series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DC4ED-57EC-A30B-781A-05B07694D3AA}"/>
              </a:ext>
            </a:extLst>
          </p:cNvPr>
          <p:cNvSpPr txBox="1"/>
          <p:nvPr/>
        </p:nvSpPr>
        <p:spPr>
          <a:xfrm>
            <a:off x="412954" y="5280374"/>
            <a:ext cx="11366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Trend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: clear seasonality with peaks in certain months.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Recommendation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: allocate more bikes/staff during peak months and run targeted promotions in low months.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832AD7-753B-A749-DAAC-6F1126E0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7" y="1068947"/>
            <a:ext cx="10382865" cy="40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E754-E540-182C-211C-699A71BE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63E5-7A6D-EF5B-21E1-4830834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617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Average Rentals by Hour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FE4D-9B22-6545-B227-FED87FAED464}"/>
              </a:ext>
            </a:extLst>
          </p:cNvPr>
          <p:cNvSpPr txBox="1"/>
          <p:nvPr/>
        </p:nvSpPr>
        <p:spPr>
          <a:xfrm>
            <a:off x="412955" y="5289358"/>
            <a:ext cx="11139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Peak demand during morning commute and evening hours.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Recommendation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: adjust redistribution schedules to ensure availability during peak hours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06B64-BD0A-31CD-28B9-1F240D24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7" y="1160206"/>
            <a:ext cx="10343070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6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11E53-1CE1-959E-560A-48AA7AE9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0B748-3217-9851-E6B5-E39BA04C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8" y="1185878"/>
            <a:ext cx="8799870" cy="4079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589CF-492A-1FB5-7294-B0351BB816B7}"/>
              </a:ext>
            </a:extLst>
          </p:cNvPr>
          <p:cNvSpPr txBox="1"/>
          <p:nvPr/>
        </p:nvSpPr>
        <p:spPr>
          <a:xfrm>
            <a:off x="412955" y="326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" panose="020B0604020202020204" pitchFamily="34" charset="0"/>
              </a:rPr>
              <a:t>Average Rentals by Weather Situation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0D020-CFE0-6DCF-9FAB-17B57109E203}"/>
              </a:ext>
            </a:extLst>
          </p:cNvPr>
          <p:cNvSpPr txBox="1"/>
          <p:nvPr/>
        </p:nvSpPr>
        <p:spPr>
          <a:xfrm>
            <a:off x="412955" y="5691427"/>
            <a:ext cx="11100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Clear weather yields highest rentals; heavy rain/storms drastically reduce usage.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Recommendation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: implement weather-triggered communications and dynamic incentives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32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F110D-2868-E746-33BA-590F5EF6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815F1E-75EA-38CE-B126-D63D5425F4FE}"/>
              </a:ext>
            </a:extLst>
          </p:cNvPr>
          <p:cNvSpPr txBox="1"/>
          <p:nvPr/>
        </p:nvSpPr>
        <p:spPr>
          <a:xfrm>
            <a:off x="462116" y="5606533"/>
            <a:ext cx="11562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• Anomalies flagged correspond to sudden drops/spikes possibly due to events or data issues.</a:t>
            </a:r>
          </a:p>
          <a:p>
            <a:r>
              <a:rPr lang="en-US"/>
              <a:t>• </a:t>
            </a:r>
            <a:r>
              <a:rPr lang="en-US" b="1"/>
              <a:t>Recommendation</a:t>
            </a:r>
            <a:r>
              <a:rPr lang="en-US"/>
              <a:t>: investigate flagged dates; cross-check with external events &amp; data collection logs.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79704-A988-68F3-EA39-14DD03D2B639}"/>
              </a:ext>
            </a:extLst>
          </p:cNvPr>
          <p:cNvSpPr txBox="1"/>
          <p:nvPr/>
        </p:nvSpPr>
        <p:spPr>
          <a:xfrm>
            <a:off x="344129" y="5035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latin typeface="Arial" panose="020B0604020202020204" pitchFamily="34" charset="0"/>
              </a:rPr>
              <a:t>Anomaly Detection - Highlighted Days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86576-A434-7456-D64A-E6DBB971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85" y="1287036"/>
            <a:ext cx="9842781" cy="38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6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57C42-99EF-21DE-9D5B-D49136B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935E05-E93A-6130-3600-0F6411CFA7D4}"/>
              </a:ext>
            </a:extLst>
          </p:cNvPr>
          <p:cNvSpPr txBox="1"/>
          <p:nvPr/>
        </p:nvSpPr>
        <p:spPr>
          <a:xfrm>
            <a:off x="393290" y="405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" panose="020B0604020202020204" pitchFamily="34" charset="0"/>
              </a:rPr>
              <a:t>30-Day Forecast vs Recent Historical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0C20E-7961-5BA8-66EE-F25CCAF645CC}"/>
              </a:ext>
            </a:extLst>
          </p:cNvPr>
          <p:cNvSpPr txBox="1"/>
          <p:nvPr/>
        </p:nvSpPr>
        <p:spPr>
          <a:xfrm>
            <a:off x="245805" y="5418024"/>
            <a:ext cx="1138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Forecast indicates slight upward trend in short term.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Recommendation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: use forecast for staffing and inventory planning; update model with new data monthly.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93FA17-24C8-4B11-1393-DE91458A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96" y="1254339"/>
            <a:ext cx="9402673" cy="38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52C89-9948-8F57-C955-81941A5C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CA75A-BEDF-EE0D-595B-3831AB0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" y="88491"/>
            <a:ext cx="12034685" cy="66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0E31B-9EDD-9D18-FC71-5C615EE8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70A5-86A6-8B98-8735-3FDCC1FB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/>
          <a:lstStyle/>
          <a:p>
            <a:r>
              <a:rPr lang="en-US" dirty="0"/>
              <a:t>Key Insights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AD262-4472-70DA-18F2-17E30F7A7DE8}"/>
              </a:ext>
            </a:extLst>
          </p:cNvPr>
          <p:cNvSpPr txBox="1"/>
          <p:nvPr/>
        </p:nvSpPr>
        <p:spPr>
          <a:xfrm>
            <a:off x="838200" y="1484671"/>
            <a:ext cx="107736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Daily rentals (time series):</a:t>
            </a:r>
            <a:r>
              <a:rPr lang="en-US" dirty="0"/>
              <a:t> Clear seasonality with identifiable high- and low-demand months. Operational capacity should reflect these cycles.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demand:</a:t>
            </a:r>
            <a:r>
              <a:rPr lang="en-US" dirty="0"/>
              <a:t> Distinct morning and evening peaks — matches commuting patterns. Redistribution &amp; bike rebalancing must target these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Seasonal effect:</a:t>
            </a:r>
            <a:r>
              <a:rPr lang="en-US" dirty="0"/>
              <a:t> Summer shows the highest average rentals; winter the lowest. Consider seasonal promotions and maintenance windows in low season.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Weather impact:</a:t>
            </a:r>
            <a:r>
              <a:rPr lang="en-US" dirty="0"/>
              <a:t> Clear/fair weather yields highest usage; heavy rain/storm reduces rentals sharply. Weather-aware nudges or incentives can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Casual vs Registered:</a:t>
            </a:r>
            <a:r>
              <a:rPr lang="en-US" dirty="0"/>
              <a:t> Registered users constitute the majority of rides (detailed % in the deck). Converting casual users increases lifetime value; run targeted membership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Anomalies:</a:t>
            </a:r>
            <a:r>
              <a:rPr lang="en-US" dirty="0"/>
              <a:t> Several dates flagged as anomalies (spikes/dips). Investigate event calendars / holiday logs / data collection problems for those 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30-day forecast:</a:t>
            </a:r>
            <a:r>
              <a:rPr lang="en-US" dirty="0"/>
              <a:t> Short-term forecast shows a modest upward trend; use it for near-term staffing and inventory planning.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013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E8FF-EF9B-ED17-FE43-A80D9B42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D146EC-B81E-B26F-0270-F7DE011721BC}"/>
              </a:ext>
            </a:extLst>
          </p:cNvPr>
          <p:cNvSpPr txBox="1"/>
          <p:nvPr/>
        </p:nvSpPr>
        <p:spPr>
          <a:xfrm>
            <a:off x="560438" y="554540"/>
            <a:ext cx="108056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u="none" strike="noStrike" baseline="0" dirty="0">
                <a:latin typeface="Arial" panose="020B0604020202020204" pitchFamily="34" charset="0"/>
              </a:rPr>
              <a:t>Top Recommendations</a:t>
            </a:r>
          </a:p>
          <a:p>
            <a:pPr algn="l"/>
            <a:endParaRPr lang="en-IN" sz="3200" b="1" i="0" u="none" strike="noStrike" baseline="0" dirty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1. Demand-driven allocation: Increase bike availability during peak hours and summer months.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2. Convert casual users: Offer targeted subscription incentives and in-app promotions.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3. Weather-aware operations: Push notifications &amp; dynamic pricing on favorable days.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4. Investigate anomalies: Verify external causes (events, holidays) or data collection errors.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5. Forecast integration: Incorporate forecast into weekly operational planning and staffing.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36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92AA4-2882-229B-EED2-485F7CCC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B1705-049E-7187-B380-1BD39F284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619131"/>
              </p:ext>
            </p:extLst>
          </p:nvPr>
        </p:nvGraphicFramePr>
        <p:xfrm>
          <a:off x="442451" y="697545"/>
          <a:ext cx="5653548" cy="5832239"/>
        </p:xfrm>
        <a:graphic>
          <a:graphicData uri="http://schemas.openxmlformats.org/drawingml/2006/table">
            <a:tbl>
              <a:tblPr/>
              <a:tblGrid>
                <a:gridCol w="1884516">
                  <a:extLst>
                    <a:ext uri="{9D8B030D-6E8A-4147-A177-3AD203B41FA5}">
                      <a16:colId xmlns:a16="http://schemas.microsoft.com/office/drawing/2014/main" val="360710045"/>
                    </a:ext>
                  </a:extLst>
                </a:gridCol>
                <a:gridCol w="1884516">
                  <a:extLst>
                    <a:ext uri="{9D8B030D-6E8A-4147-A177-3AD203B41FA5}">
                      <a16:colId xmlns:a16="http://schemas.microsoft.com/office/drawing/2014/main" val="2725405717"/>
                    </a:ext>
                  </a:extLst>
                </a:gridCol>
                <a:gridCol w="1884516">
                  <a:extLst>
                    <a:ext uri="{9D8B030D-6E8A-4147-A177-3AD203B41FA5}">
                      <a16:colId xmlns:a16="http://schemas.microsoft.com/office/drawing/2014/main" val="4196845971"/>
                    </a:ext>
                  </a:extLst>
                </a:gridCol>
              </a:tblGrid>
              <a:tr h="299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Feature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Original Dataset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Processed Dataset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87845"/>
                  </a:ext>
                </a:extLst>
              </a:tr>
              <a:tr h="747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Column Names</a:t>
                      </a:r>
                      <a:endParaRPr lang="en-IN" sz="1300" dirty="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latin typeface="+mn-lt"/>
                        </a:rPr>
                        <a:t>Short, technical (e.g., hr, temp)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Descriptive and user-friendly (e.g., Hour, Temperature)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48559"/>
                  </a:ext>
                </a:extLst>
              </a:tr>
              <a:tr h="523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Date Format</a:t>
                      </a:r>
                      <a:endParaRPr lang="en-IN" sz="1300" dirty="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latin typeface="+mn-lt"/>
                        </a:rPr>
                        <a:t>Numeric (dteday as serial number)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latin typeface="+mn-lt"/>
                        </a:rPr>
                        <a:t>Human-readable (Date in DD/MM/YYYY format)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568610"/>
                  </a:ext>
                </a:extLst>
              </a:tr>
              <a:tr h="523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>
                          <a:latin typeface="+mn-lt"/>
                        </a:rPr>
                        <a:t>Time Context</a:t>
                      </a:r>
                      <a:endParaRPr lang="en-IN" sz="1300" dirty="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latin typeface="+mn-lt"/>
                        </a:rPr>
                        <a:t>Only hour (hr)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Added </a:t>
                      </a:r>
                      <a:r>
                        <a:rPr lang="en-US" sz="1300" dirty="0" err="1">
                          <a:latin typeface="+mn-lt"/>
                        </a:rPr>
                        <a:t>TimeOfDay</a:t>
                      </a:r>
                      <a:r>
                        <a:rPr lang="en-US" sz="1300" dirty="0">
                          <a:latin typeface="+mn-lt"/>
                        </a:rPr>
                        <a:t> (e.g., Morning, Afternoon)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61594"/>
                  </a:ext>
                </a:extLst>
              </a:tr>
              <a:tr h="747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latin typeface="+mn-lt"/>
                        </a:rPr>
                        <a:t>Weather Info</a:t>
                      </a:r>
                      <a:endParaRPr lang="en-IN" sz="130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>
                          <a:latin typeface="+mn-lt"/>
                        </a:rPr>
                        <a:t>Coded (</a:t>
                      </a:r>
                      <a:r>
                        <a:rPr lang="en-IN" sz="1300" dirty="0" err="1">
                          <a:latin typeface="+mn-lt"/>
                        </a:rPr>
                        <a:t>weathersit</a:t>
                      </a:r>
                      <a:r>
                        <a:rPr lang="en-IN" sz="1300" dirty="0">
                          <a:latin typeface="+mn-lt"/>
                        </a:rPr>
                        <a:t>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Mapped to </a:t>
                      </a:r>
                      <a:r>
                        <a:rPr lang="en-US" sz="1300" dirty="0" err="1">
                          <a:latin typeface="+mn-lt"/>
                        </a:rPr>
                        <a:t>WeatherCondition</a:t>
                      </a:r>
                      <a:r>
                        <a:rPr lang="en-US" sz="1300" dirty="0">
                          <a:latin typeface="+mn-lt"/>
                        </a:rPr>
                        <a:t> (e.g., Clear, Cloudy)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101016"/>
                  </a:ext>
                </a:extLst>
              </a:tr>
              <a:tr h="747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latin typeface="+mn-lt"/>
                        </a:rPr>
                        <a:t>Holiday &amp; Weekday</a:t>
                      </a:r>
                      <a:endParaRPr lang="en-IN" sz="130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latin typeface="+mn-lt"/>
                        </a:rPr>
                        <a:t>Numeric flags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Converted to </a:t>
                      </a:r>
                      <a:r>
                        <a:rPr lang="en-US" sz="1300" dirty="0" err="1">
                          <a:latin typeface="+mn-lt"/>
                        </a:rPr>
                        <a:t>DateType</a:t>
                      </a:r>
                      <a:r>
                        <a:rPr lang="en-US" sz="1300" dirty="0">
                          <a:latin typeface="+mn-lt"/>
                        </a:rPr>
                        <a:t> (e.g., Holiday, Working Day) and </a:t>
                      </a:r>
                      <a:r>
                        <a:rPr lang="en-US" sz="1300" dirty="0" err="1">
                          <a:latin typeface="+mn-lt"/>
                        </a:rPr>
                        <a:t>WeekdayName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804905"/>
                  </a:ext>
                </a:extLst>
              </a:tr>
              <a:tr h="747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latin typeface="+mn-lt"/>
                        </a:rPr>
                        <a:t>Temperature</a:t>
                      </a:r>
                      <a:endParaRPr lang="en-IN" sz="130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latin typeface="+mn-lt"/>
                        </a:rPr>
                        <a:t>Numeric (0–1 scale)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Preserved but categorized into </a:t>
                      </a:r>
                      <a:r>
                        <a:rPr lang="en-US" sz="1300" dirty="0" err="1">
                          <a:latin typeface="+mn-lt"/>
                        </a:rPr>
                        <a:t>TempCategory</a:t>
                      </a:r>
                      <a:r>
                        <a:rPr lang="en-US" sz="1300" dirty="0">
                          <a:latin typeface="+mn-lt"/>
                        </a:rPr>
                        <a:t> (e.g., Cold, Mild, Warm)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2138"/>
                  </a:ext>
                </a:extLst>
              </a:tr>
              <a:tr h="972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latin typeface="+mn-lt"/>
                        </a:rPr>
                        <a:t>Date Components</a:t>
                      </a:r>
                      <a:endParaRPr lang="en-IN" sz="130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latin typeface="+mn-lt"/>
                        </a:rPr>
                        <a:t>Not split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Extracted into Year, Month, Day, </a:t>
                      </a:r>
                      <a:r>
                        <a:rPr lang="en-US" sz="1300" dirty="0" err="1">
                          <a:latin typeface="+mn-lt"/>
                        </a:rPr>
                        <a:t>MonthName</a:t>
                      </a:r>
                      <a:r>
                        <a:rPr lang="en-US" sz="1300" dirty="0">
                          <a:latin typeface="+mn-lt"/>
                        </a:rPr>
                        <a:t>, </a:t>
                      </a:r>
                      <a:r>
                        <a:rPr lang="en-US" sz="1300" dirty="0" err="1">
                          <a:latin typeface="+mn-lt"/>
                        </a:rPr>
                        <a:t>WeekOfYear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799613"/>
                  </a:ext>
                </a:extLst>
              </a:tr>
              <a:tr h="523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>
                          <a:latin typeface="+mn-lt"/>
                        </a:rPr>
                        <a:t>Length of Hour</a:t>
                      </a:r>
                      <a:endParaRPr lang="en-IN" sz="1300">
                        <a:latin typeface="+mn-lt"/>
                      </a:endParaRP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>
                          <a:latin typeface="+mn-lt"/>
                        </a:rPr>
                        <a:t>Not present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+mn-lt"/>
                        </a:rPr>
                        <a:t>Added Len(</a:t>
                      </a:r>
                      <a:r>
                        <a:rPr lang="en-US" sz="1300" dirty="0" err="1">
                          <a:latin typeface="+mn-lt"/>
                        </a:rPr>
                        <a:t>Hr</a:t>
                      </a:r>
                      <a:r>
                        <a:rPr lang="en-US" sz="1300" dirty="0">
                          <a:latin typeface="+mn-lt"/>
                        </a:rPr>
                        <a:t>) for hourly granularity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8598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B7EDA4-0F26-E197-ADD4-2C3F98C2124F}"/>
              </a:ext>
            </a:extLst>
          </p:cNvPr>
          <p:cNvSpPr txBox="1"/>
          <p:nvPr/>
        </p:nvSpPr>
        <p:spPr>
          <a:xfrm>
            <a:off x="442451" y="328213"/>
            <a:ext cx="490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Comparison of original vs processed dataset 1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EB02D-D8CF-C1C3-AE16-E268296B8ECA}"/>
              </a:ext>
            </a:extLst>
          </p:cNvPr>
          <p:cNvSpPr txBox="1"/>
          <p:nvPr/>
        </p:nvSpPr>
        <p:spPr>
          <a:xfrm>
            <a:off x="6843254" y="250746"/>
            <a:ext cx="445401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Steps Taken in Data Processing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Renaming Columns for Clarity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Technical column names like </a:t>
            </a:r>
            <a:r>
              <a:rPr lang="en-US" sz="1400" dirty="0" err="1"/>
              <a:t>hr</a:t>
            </a:r>
            <a:r>
              <a:rPr lang="en-US" sz="1400" dirty="0"/>
              <a:t>, temp, </a:t>
            </a:r>
            <a:r>
              <a:rPr lang="en-US" sz="1400" dirty="0" err="1"/>
              <a:t>weathersit</a:t>
            </a:r>
            <a:r>
              <a:rPr lang="en-US" sz="1400" dirty="0"/>
              <a:t> were renamed to Hour, Temperature, </a:t>
            </a:r>
            <a:r>
              <a:rPr lang="en-US" sz="1400" dirty="0" err="1"/>
              <a:t>WeatherCondition</a:t>
            </a:r>
            <a:r>
              <a:rPr lang="en-US" sz="1400" dirty="0"/>
              <a:t>, etc.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Date Conversion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Converted Excel serial date (</a:t>
            </a:r>
            <a:r>
              <a:rPr lang="en-US" sz="1400" dirty="0" err="1"/>
              <a:t>dteday</a:t>
            </a:r>
            <a:r>
              <a:rPr lang="en-US" sz="1400" dirty="0"/>
              <a:t>) to standard date format (DD/MM/YYYY).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Extracted Year, Month, Day, and </a:t>
            </a:r>
            <a:r>
              <a:rPr lang="en-US" sz="1400" dirty="0" err="1"/>
              <a:t>MonthName</a:t>
            </a:r>
            <a:r>
              <a:rPr lang="en-US" sz="1400" dirty="0"/>
              <a:t> from the date.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Time Categorization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Mapped Hour to </a:t>
            </a:r>
            <a:r>
              <a:rPr lang="en-US" sz="1400" dirty="0" err="1"/>
              <a:t>TimeOfDay</a:t>
            </a:r>
            <a:r>
              <a:rPr lang="en-US" sz="1400" dirty="0"/>
              <a:t> (e.g., 0–5 = Night, 6–11 = Morning, etc.).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Weather Mapping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Translated </a:t>
            </a:r>
            <a:r>
              <a:rPr lang="en-US" sz="1400" dirty="0" err="1"/>
              <a:t>weathersit</a:t>
            </a:r>
            <a:r>
              <a:rPr lang="en-US" sz="1400" dirty="0"/>
              <a:t> codes to descriptive labels in </a:t>
            </a:r>
            <a:r>
              <a:rPr lang="en-US" sz="1400" dirty="0" err="1"/>
              <a:t>WeatherCondition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Holiday and Weekday Interpretation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Used Holiday and Weekday flags to derive </a:t>
            </a:r>
            <a:r>
              <a:rPr lang="en-US" sz="1400" dirty="0" err="1"/>
              <a:t>DateType</a:t>
            </a:r>
            <a:r>
              <a:rPr lang="en-US" sz="1400" dirty="0"/>
              <a:t> and </a:t>
            </a:r>
            <a:r>
              <a:rPr lang="en-US" sz="1400" dirty="0" err="1"/>
              <a:t>WeekdayName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Temperature Categorization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Grouped temperature values into </a:t>
            </a:r>
            <a:r>
              <a:rPr lang="en-US" sz="1400" dirty="0" err="1"/>
              <a:t>TempCategory</a:t>
            </a:r>
            <a:r>
              <a:rPr lang="en-US" sz="1400" dirty="0"/>
              <a:t> (e.g., Cold &lt; 0.2, Mild 0.2–0.4, Warm &gt; 0.4).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Week of Year Calculation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Computed </a:t>
            </a:r>
            <a:r>
              <a:rPr lang="en-US" sz="1400" dirty="0" err="1"/>
              <a:t>WeekOfYear</a:t>
            </a:r>
            <a:r>
              <a:rPr lang="en-US" sz="1400" dirty="0"/>
              <a:t> from the date for time-series analysis.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Data Enrichment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Added derived columns like Len(</a:t>
            </a:r>
            <a:r>
              <a:rPr lang="en-US" sz="1400" dirty="0" err="1"/>
              <a:t>Hr</a:t>
            </a:r>
            <a:r>
              <a:rPr lang="en-US" sz="1400" dirty="0"/>
              <a:t>) to indicate hourly intervals.</a:t>
            </a:r>
          </a:p>
        </p:txBody>
      </p:sp>
    </p:spTree>
    <p:extLst>
      <p:ext uri="{BB962C8B-B14F-4D97-AF65-F5344CB8AC3E}">
        <p14:creationId xmlns:p14="http://schemas.microsoft.com/office/powerpoint/2010/main" val="171110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6B1571-B0A7-C76D-C8CB-8F5514D50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6" y="4762245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You…</a:t>
            </a:r>
            <a:endParaRPr lang="en-IN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51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2D4A9-4301-9AF2-AF73-CE7C4C922A7E}"/>
              </a:ext>
            </a:extLst>
          </p:cNvPr>
          <p:cNvSpPr txBox="1"/>
          <p:nvPr/>
        </p:nvSpPr>
        <p:spPr>
          <a:xfrm>
            <a:off x="442451" y="328213"/>
            <a:ext cx="490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Comparison of original vs processed dataset 2</a:t>
            </a:r>
            <a:endParaRPr lang="en-IN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3E1730-1EA3-B0D6-0E58-BFF4BC13D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984458"/>
              </p:ext>
            </p:extLst>
          </p:nvPr>
        </p:nvGraphicFramePr>
        <p:xfrm>
          <a:off x="442451" y="896278"/>
          <a:ext cx="6255048" cy="5809322"/>
        </p:xfrm>
        <a:graphic>
          <a:graphicData uri="http://schemas.openxmlformats.org/drawingml/2006/table">
            <a:tbl>
              <a:tblPr/>
              <a:tblGrid>
                <a:gridCol w="1563762">
                  <a:extLst>
                    <a:ext uri="{9D8B030D-6E8A-4147-A177-3AD203B41FA5}">
                      <a16:colId xmlns:a16="http://schemas.microsoft.com/office/drawing/2014/main" val="1517465760"/>
                    </a:ext>
                  </a:extLst>
                </a:gridCol>
                <a:gridCol w="1563762">
                  <a:extLst>
                    <a:ext uri="{9D8B030D-6E8A-4147-A177-3AD203B41FA5}">
                      <a16:colId xmlns:a16="http://schemas.microsoft.com/office/drawing/2014/main" val="2025391975"/>
                    </a:ext>
                  </a:extLst>
                </a:gridCol>
                <a:gridCol w="1563762">
                  <a:extLst>
                    <a:ext uri="{9D8B030D-6E8A-4147-A177-3AD203B41FA5}">
                      <a16:colId xmlns:a16="http://schemas.microsoft.com/office/drawing/2014/main" val="3348742575"/>
                    </a:ext>
                  </a:extLst>
                </a:gridCol>
                <a:gridCol w="1563762">
                  <a:extLst>
                    <a:ext uri="{9D8B030D-6E8A-4147-A177-3AD203B41FA5}">
                      <a16:colId xmlns:a16="http://schemas.microsoft.com/office/drawing/2014/main" val="4037729384"/>
                    </a:ext>
                  </a:extLst>
                </a:gridCol>
              </a:tblGrid>
              <a:tr h="2591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+mn-lt"/>
                        </a:rPr>
                        <a:t>Step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Original Dataset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Processed Dataset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Description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95356"/>
                  </a:ext>
                </a:extLst>
              </a:tr>
              <a:tr h="950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1. Column Renaming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Generic column names like </a:t>
                      </a:r>
                      <a:r>
                        <a:rPr lang="en-US" sz="1200" dirty="0" err="1">
                          <a:latin typeface="+mn-lt"/>
                        </a:rPr>
                        <a:t>atemp</a:t>
                      </a:r>
                      <a:r>
                        <a:rPr lang="en-US" sz="1200" dirty="0">
                          <a:latin typeface="+mn-lt"/>
                        </a:rPr>
                        <a:t>, hum, </a:t>
                      </a:r>
                      <a:r>
                        <a:rPr lang="en-US" sz="1200" dirty="0" err="1">
                          <a:latin typeface="+mn-lt"/>
                        </a:rPr>
                        <a:t>cnt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Descriptive names like Feels_like_Temp, Humidity_pct (%), cnt (Total Rentals)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Improves clarity and interpretability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04676"/>
                  </a:ext>
                </a:extLst>
              </a:tr>
              <a:tr h="13068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2. Feature Engineering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Raw features only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New columns like Casual Ratio, Registered Ratio, </a:t>
                      </a:r>
                      <a:r>
                        <a:rPr lang="en-US" sz="1200" dirty="0" err="1">
                          <a:latin typeface="+mn-lt"/>
                        </a:rPr>
                        <a:t>casual_to_registered_ratio</a:t>
                      </a:r>
                      <a:r>
                        <a:rPr lang="en-US" sz="1200" dirty="0">
                          <a:latin typeface="+mn-lt"/>
                        </a:rPr>
                        <a:t>, </a:t>
                      </a:r>
                      <a:r>
                        <a:rPr lang="en-US" sz="1200" dirty="0" err="1">
                          <a:latin typeface="+mn-lt"/>
                        </a:rPr>
                        <a:t>Humidity_Level</a:t>
                      </a:r>
                      <a:r>
                        <a:rPr lang="en-US" sz="1200" dirty="0">
                          <a:latin typeface="+mn-lt"/>
                        </a:rPr>
                        <a:t>, </a:t>
                      </a:r>
                      <a:r>
                        <a:rPr lang="en-US" sz="1200" dirty="0" err="1">
                          <a:latin typeface="+mn-lt"/>
                        </a:rPr>
                        <a:t>Windspeed_Values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Derived metrics to enrich analysis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949351"/>
                  </a:ext>
                </a:extLst>
              </a:tr>
              <a:tr h="658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3. Data Formatting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Decimal values with inconsistent precision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Rounded or standardized decimal formatting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Enhances consistency and readability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546224"/>
                  </a:ext>
                </a:extLst>
              </a:tr>
              <a:tr h="658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4. Unit Conversion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Raw values (e.g., windspeed)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Converted units (e.g., Windspeed_km/hr)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Makes data more interpretable and usable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731410"/>
                  </a:ext>
                </a:extLst>
              </a:tr>
              <a:tr h="658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5. Categorical Mapping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No categorical labels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Added labels like Humidity_Level, RentalType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+mn-lt"/>
                        </a:rPr>
                        <a:t>Enables classification and segmentation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600686"/>
                  </a:ext>
                </a:extLst>
              </a:tr>
              <a:tr h="658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6. Data Cleaning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Some missing or zero values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Likely handled or flagged (e.g., zero rentals)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Improves data quality for modeling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71740"/>
                  </a:ext>
                </a:extLst>
              </a:tr>
              <a:tr h="658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>
                          <a:latin typeface="+mn-lt"/>
                        </a:rPr>
                        <a:t>7. Indexing</a:t>
                      </a:r>
                      <a:endParaRPr lang="en-IN" sz="1200">
                        <a:latin typeface="+mn-lt"/>
                      </a:endParaRP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Implicit row index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+mn-lt"/>
                        </a:rPr>
                        <a:t>Explicit instant column retained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Maintains temporal order for time series analysis</a:t>
                      </a:r>
                    </a:p>
                  </a:txBody>
                  <a:tcPr marL="54392" marR="54392" marT="27196" marB="27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5301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0C5407-4774-EDF3-B801-E0008244C237}"/>
              </a:ext>
            </a:extLst>
          </p:cNvPr>
          <p:cNvSpPr txBox="1"/>
          <p:nvPr/>
        </p:nvSpPr>
        <p:spPr>
          <a:xfrm>
            <a:off x="6872749" y="1470688"/>
            <a:ext cx="470965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/>
              <a:t>Summary of Processing Steps Taken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Renamed Columns</a:t>
            </a:r>
            <a:r>
              <a:rPr lang="en-IN" sz="1400" dirty="0"/>
              <a:t> for better understanding (e.g., hum → </a:t>
            </a:r>
            <a:r>
              <a:rPr lang="en-IN" sz="1400" dirty="0" err="1"/>
              <a:t>Humidity_pct</a:t>
            </a:r>
            <a:r>
              <a:rPr lang="en-IN" sz="1400" dirty="0"/>
              <a:t> (%))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Created New Features</a:t>
            </a:r>
            <a:r>
              <a:rPr lang="en-IN" sz="14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/>
              <a:t>Casual Ratio = Casual / Total Rentals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/>
              <a:t>Registered Ratio = Registered / Total Rentals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 err="1"/>
              <a:t>casual_to_registered_ratio</a:t>
            </a:r>
            <a:r>
              <a:rPr lang="en-IN" sz="1400" dirty="0"/>
              <a:t> = Casual / Registered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Converted Units</a:t>
            </a:r>
            <a:r>
              <a:rPr lang="en-IN" sz="14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/>
              <a:t>Windspeed to </a:t>
            </a:r>
            <a:r>
              <a:rPr lang="en-IN" sz="1400" dirty="0" err="1"/>
              <a:t>Windspeed_km</a:t>
            </a:r>
            <a:r>
              <a:rPr lang="en-IN" sz="1400" dirty="0"/>
              <a:t>/hr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Mapped Categorical Levels</a:t>
            </a:r>
            <a:r>
              <a:rPr lang="en-IN" sz="14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 err="1"/>
              <a:t>Humidity_Level</a:t>
            </a:r>
            <a:r>
              <a:rPr lang="en-IN" sz="1400" dirty="0"/>
              <a:t> based on humidity ranges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400" dirty="0" err="1"/>
              <a:t>RentalType</a:t>
            </a:r>
            <a:r>
              <a:rPr lang="en-IN" sz="1400" dirty="0"/>
              <a:t> inferred from rental </a:t>
            </a:r>
            <a:r>
              <a:rPr lang="en-IN" sz="1400" dirty="0" err="1"/>
              <a:t>behavior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b="1" dirty="0"/>
              <a:t>Standardized Numeric Precision</a:t>
            </a:r>
            <a:r>
              <a:rPr lang="en-IN" sz="1400" dirty="0"/>
              <a:t> for consistency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Handled Missing or Zero Values</a:t>
            </a:r>
            <a:r>
              <a:rPr lang="en-IN" sz="1400" dirty="0"/>
              <a:t> (e.g., zero rentals flagged or filtered)</a:t>
            </a:r>
          </a:p>
          <a:p>
            <a:pPr>
              <a:buFont typeface="+mj-lt"/>
              <a:buAutoNum type="arabicPeriod"/>
            </a:pPr>
            <a:r>
              <a:rPr lang="en-IN" sz="1400" b="1" dirty="0"/>
              <a:t>Preserved Temporal Index</a:t>
            </a:r>
            <a:r>
              <a:rPr lang="en-IN" sz="1400" dirty="0"/>
              <a:t> using instant for time-based analysis</a:t>
            </a:r>
          </a:p>
        </p:txBody>
      </p:sp>
    </p:spTree>
    <p:extLst>
      <p:ext uri="{BB962C8B-B14F-4D97-AF65-F5344CB8AC3E}">
        <p14:creationId xmlns:p14="http://schemas.microsoft.com/office/powerpoint/2010/main" val="299474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ECE-55AB-3726-DCF8-D663C821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C6DA2B-550E-FA27-FF48-30EFED04AB73}"/>
              </a:ext>
            </a:extLst>
          </p:cNvPr>
          <p:cNvSpPr txBox="1"/>
          <p:nvPr/>
        </p:nvSpPr>
        <p:spPr>
          <a:xfrm>
            <a:off x="383457" y="221226"/>
            <a:ext cx="1000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Use play button to review the recording of the dashboard</a:t>
            </a:r>
            <a:endParaRPr lang="en-IN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26E98D93-C02E-DA39-93D8-A5BD4F6BF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457" y="706241"/>
            <a:ext cx="11680723" cy="59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4C23C-B79C-DF9E-7603-94684520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546AD6-6A86-408D-8E72-C2FD200C53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954755"/>
              </p:ext>
            </p:extLst>
          </p:nvPr>
        </p:nvGraphicFramePr>
        <p:xfrm>
          <a:off x="1022554" y="1052051"/>
          <a:ext cx="9792929" cy="379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B0F3337-15BA-D6B1-9116-116056454A2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22553" y="5176371"/>
            <a:ext cx="105401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High humidity slightly reduces demand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Offer hydration stations or cooling stops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app notifications to suggest optimal ride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13DA5-8CFC-5B3E-EC94-195BF47B407E}"/>
              </a:ext>
            </a:extLst>
          </p:cNvPr>
          <p:cNvSpPr txBox="1"/>
          <p:nvPr/>
        </p:nvSpPr>
        <p:spPr>
          <a:xfrm>
            <a:off x="344128" y="356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Demand Vs Humidity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9209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3E43-F4F2-6A2E-F486-F6F31873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3268E7-CE3A-7693-717A-4CD553AD41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371513"/>
              </p:ext>
            </p:extLst>
          </p:nvPr>
        </p:nvGraphicFramePr>
        <p:xfrm>
          <a:off x="1258529" y="1396180"/>
          <a:ext cx="6489290" cy="3237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36437-D08D-393A-26D2-8FF7DB87CC8F}"/>
              </a:ext>
            </a:extLst>
          </p:cNvPr>
          <p:cNvSpPr txBox="1"/>
          <p:nvPr/>
        </p:nvSpPr>
        <p:spPr>
          <a:xfrm>
            <a:off x="629264" y="418208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Demand Vs Windspeed</a:t>
            </a:r>
            <a:endParaRPr lang="en-IN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D0C49A6-689E-A789-A712-11C1EF5BCAA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42219" y="5060786"/>
            <a:ext cx="105893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Slight negative correlation</a:t>
            </a:r>
            <a:r>
              <a:rPr lang="en-US" altLang="en-US" dirty="0"/>
              <a:t> (-0.626)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higher wind reduces demand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wind protection gear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Monitor wind forecasts to adjust fleet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BAD4B2-0BE5-A634-BE0F-81982655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973" y="2376703"/>
            <a:ext cx="3895561" cy="828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B5A06-14D1-6621-C24B-B0B0E1EC339F}"/>
              </a:ext>
            </a:extLst>
          </p:cNvPr>
          <p:cNvSpPr txBox="1"/>
          <p:nvPr/>
        </p:nvSpPr>
        <p:spPr>
          <a:xfrm>
            <a:off x="8046973" y="1917544"/>
            <a:ext cx="194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Matrix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4114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22A94-7A16-10D6-2EAC-B36AEAA51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AE668-389C-4C6D-9434-F8443FD91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323073"/>
              </p:ext>
            </p:extLst>
          </p:nvPr>
        </p:nvGraphicFramePr>
        <p:xfrm>
          <a:off x="712839" y="1061883"/>
          <a:ext cx="10766322" cy="339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401EBE-DD7A-2BB4-B7D5-BEBE15D188F6}"/>
              </a:ext>
            </a:extLst>
          </p:cNvPr>
          <p:cNvSpPr txBox="1"/>
          <p:nvPr/>
        </p:nvSpPr>
        <p:spPr>
          <a:xfrm>
            <a:off x="629264" y="418208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Demand Vs Temperature</a:t>
            </a:r>
            <a:endParaRPr lang="en-IN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3188274-8E17-9369-0AA8-5A91F6F6BF6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09484" y="4962464"/>
            <a:ext cx="107663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Positive correlation; warmer days attract more riders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Promote rides during mild weather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Offer cooling accessories or shaded routes during hot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375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1DBF-5EDF-59EF-0CEA-35892946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D8D6-35DC-EB8E-82F2-C82378EFEE90}"/>
              </a:ext>
            </a:extLst>
          </p:cNvPr>
          <p:cNvSpPr txBox="1"/>
          <p:nvPr/>
        </p:nvSpPr>
        <p:spPr>
          <a:xfrm>
            <a:off x="540774" y="408376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Hourly Demand Trend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1AEB5E7-48DD-4BFD-82A3-3EE0D36E8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762467"/>
              </p:ext>
            </p:extLst>
          </p:nvPr>
        </p:nvGraphicFramePr>
        <p:xfrm>
          <a:off x="1121717" y="1147698"/>
          <a:ext cx="9674102" cy="3257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1B5BC0A-AF53-278F-D7CE-9F8641DD218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21717" y="4971638"/>
            <a:ext cx="1040252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Peaks around 8 AM and 6 PM, indicating commute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 bike availability during peak hours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Offer incentives for off-peak usage to balance demand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7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72E2-3EAD-16CE-9AD8-3E7A81880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1ED95D-4E06-BA59-8B5C-D82BD31171E3}"/>
              </a:ext>
            </a:extLst>
          </p:cNvPr>
          <p:cNvSpPr txBox="1"/>
          <p:nvPr/>
        </p:nvSpPr>
        <p:spPr>
          <a:xfrm>
            <a:off x="540774" y="408376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Bike Demand by Weekday</a:t>
            </a:r>
            <a:endParaRPr lang="en-IN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1CC929-C992-11AD-8B94-F96251CBC58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84787" y="5097066"/>
            <a:ext cx="8401665" cy="147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Weekdays show consistent demand; weekends may vary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weekday commuters with subscription plans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Promote leisure rides on weekends with family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B45CE2-A1A3-4673-8026-A3AEAA1C6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515258"/>
              </p:ext>
            </p:extLst>
          </p:nvPr>
        </p:nvGraphicFramePr>
        <p:xfrm>
          <a:off x="1499420" y="1457134"/>
          <a:ext cx="8638137" cy="2960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593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1333</Words>
  <Application>Microsoft Office PowerPoint</Application>
  <PresentationFormat>Widescreen</PresentationFormat>
  <Paragraphs>185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NextHikes IT Solutions Bike Sharing Demand Analysis Project Using Excel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Rentals by Hour</vt:lpstr>
      <vt:lpstr>PowerPoint Presentation</vt:lpstr>
      <vt:lpstr>PowerPoint Presentation</vt:lpstr>
      <vt:lpstr>PowerPoint Presentation</vt:lpstr>
      <vt:lpstr>PowerPoint Presentation</vt:lpstr>
      <vt:lpstr>Key Insights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parul srivastava</dc:creator>
  <cp:lastModifiedBy>parul srivastava</cp:lastModifiedBy>
  <cp:revision>2</cp:revision>
  <dcterms:created xsi:type="dcterms:W3CDTF">2025-10-23T16:16:12Z</dcterms:created>
  <dcterms:modified xsi:type="dcterms:W3CDTF">2025-10-23T18:22:35Z</dcterms:modified>
</cp:coreProperties>
</file>